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6"/>
  </p:notesMasterIdLst>
  <p:handoutMasterIdLst>
    <p:handoutMasterId r:id="rId27"/>
  </p:handoutMasterIdLst>
  <p:sldIdLst>
    <p:sldId id="454" r:id="rId2"/>
    <p:sldId id="1926" r:id="rId3"/>
    <p:sldId id="1937" r:id="rId4"/>
    <p:sldId id="1948" r:id="rId5"/>
    <p:sldId id="1947" r:id="rId6"/>
    <p:sldId id="1959" r:id="rId7"/>
    <p:sldId id="1949" r:id="rId8"/>
    <p:sldId id="1960" r:id="rId9"/>
    <p:sldId id="1935" r:id="rId10"/>
    <p:sldId id="1954" r:id="rId11"/>
    <p:sldId id="1955" r:id="rId12"/>
    <p:sldId id="1956" r:id="rId13"/>
    <p:sldId id="1447" r:id="rId14"/>
    <p:sldId id="1958" r:id="rId15"/>
    <p:sldId id="1945" r:id="rId16"/>
    <p:sldId id="1950" r:id="rId17"/>
    <p:sldId id="1957" r:id="rId18"/>
    <p:sldId id="1942" r:id="rId19"/>
    <p:sldId id="1953" r:id="rId20"/>
    <p:sldId id="1941" r:id="rId21"/>
    <p:sldId id="1928" r:id="rId22"/>
    <p:sldId id="1929" r:id="rId23"/>
    <p:sldId id="1441" r:id="rId24"/>
    <p:sldId id="1951" r:id="rId25"/>
  </p:sldIdLst>
  <p:sldSz cx="9144000" cy="5143500" type="screen16x9"/>
  <p:notesSz cx="9928225" cy="6797675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 zhou" initials="h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000"/>
    <a:srgbClr val="F31F20"/>
    <a:srgbClr val="009CFB"/>
    <a:srgbClr val="FE7E0C"/>
    <a:srgbClr val="1010FF"/>
    <a:srgbClr val="AD8ACC"/>
    <a:srgbClr val="108810"/>
    <a:srgbClr val="FF4646"/>
    <a:srgbClr val="936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66" autoAdjust="0"/>
    <p:restoredTop sz="89587" autoAdjust="0"/>
  </p:normalViewPr>
  <p:slideViewPr>
    <p:cSldViewPr snapToGrid="0">
      <p:cViewPr varScale="1">
        <p:scale>
          <a:sx n="71" d="100"/>
          <a:sy n="71" d="100"/>
        </p:scale>
        <p:origin x="192" y="1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179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E0D15-52DC-401E-8C30-86ECA920DD6A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59826-4080-40E6-AD77-5063D431C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786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FC0EE-5758-48FB-8E85-BEB07E81255E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6B6EA-2D67-459F-9154-24D7D1D82E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86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39838"/>
            <a:ext cx="5956300" cy="33512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8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861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953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66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39838"/>
            <a:ext cx="5956300" cy="33512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8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196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11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3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08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04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06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OC: Operating Conditions; Converge + LES + Detail Chemistry + Spray/Evaporation + 5 injectors + 1 ignitor + effusion colling holes + auto mesh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47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30s</a:t>
            </a:r>
          </a:p>
          <a:p>
            <a:endParaRPr lang="en-US" altLang="zh-CN" dirty="0"/>
          </a:p>
          <a:p>
            <a:r>
              <a:rPr lang="en-US" altLang="zh-CN" dirty="0"/>
              <a:t>For inert mixing, </a:t>
            </a:r>
            <a:r>
              <a:rPr lang="en-US" altLang="zh-CN" dirty="0" err="1"/>
              <a:t>sigma_k</a:t>
            </a:r>
            <a:r>
              <a:rPr lang="en-US" altLang="zh-CN" dirty="0"/>
              <a:t> = 0.25</a:t>
            </a:r>
          </a:p>
          <a:p>
            <a:r>
              <a:rPr lang="en-US" altLang="zh-CN" dirty="0"/>
              <a:t>For RANS/TPDF, data of 30tj is shown; x-axis: Z in [0,1]; y-axis: T in [500, 2500]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B6EA-2D67-459F-9154-24D7D1D82E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25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00904" y="4"/>
            <a:ext cx="4743099" cy="1792379"/>
          </a:xfrm>
          <a:prstGeom prst="rect">
            <a:avLst/>
          </a:prstGeom>
        </p:spPr>
      </p:pic>
      <p:pic>
        <p:nvPicPr>
          <p:cNvPr id="6" name="图片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0" y="2688123"/>
            <a:ext cx="2164268" cy="24553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D5D0D8-54B0-CB4F-9DE7-D59BAFAE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52464"/>
            <a:ext cx="7886700" cy="21395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5A477C2-546D-B544-99F5-0EE225C86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892017"/>
            <a:ext cx="7886700" cy="1125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32CCC03-29C0-0E41-8FA7-FBA20457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393" y="4799067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0B6F7C-34DD-F549-8966-9A64F9CD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731" y="4799067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7289625-869C-264C-B0D5-4CC280CD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5769" y="4799067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1B139C-0F5B-459F-BD65-9CBA1D2D28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11140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3" y="57040"/>
            <a:ext cx="9015813" cy="6445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defRPr lang="zh-CN" altLang="en-US" sz="2400" b="1" kern="12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38D386-D9C2-C74F-941F-52C0FE350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2393" y="914401"/>
            <a:ext cx="8690776" cy="377713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  <a:defRPr lang="en-US" altLang="zh-CN" sz="18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28650" indent="-285750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Wingdings" pitchFamily="2" charset="2"/>
              <a:buChar char="q"/>
              <a:defRPr lang="en-US" altLang="zh-CN" sz="16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85800" indent="0">
              <a:lnSpc>
                <a:spcPct val="114000"/>
              </a:lnSpc>
              <a:buSzPct val="100000"/>
              <a:buFontTx/>
              <a:buNone/>
              <a:defRPr sz="140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14450" indent="-285750">
              <a:buFont typeface="Wingdings" pitchFamily="2" charset="2"/>
              <a:buChar char="§"/>
              <a:defRPr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657350" indent="-285750">
              <a:buFont typeface="Wingdings" pitchFamily="2" charset="2"/>
              <a:buChar char="§"/>
              <a:defRPr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680B241-1A95-FB4C-929A-D0C4B77C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393" y="4799067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45659DC-7358-C04C-88B3-6DF0A9DC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731" y="4799067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E365FF6-6211-8A40-8A9E-3E0FA3B2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5769" y="4799067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1B139C-0F5B-459F-BD65-9CBA1D2D28B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81B26-6B8E-A74C-89FA-8FD49C49AD60}"/>
              </a:ext>
            </a:extLst>
          </p:cNvPr>
          <p:cNvSpPr/>
          <p:nvPr userDrawn="1"/>
        </p:nvSpPr>
        <p:spPr>
          <a:xfrm>
            <a:off x="0" y="744303"/>
            <a:ext cx="9144000" cy="648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2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3902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BA3AD-0A66-3F43-85C5-8D3FFA848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BEAD-B740-A344-87B0-A02567B3E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9906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0684-97E5-1B4D-9501-0AAB384FB4DE}" type="datetimeFigureOut">
              <a:rPr lang="en-CN" smtClean="0"/>
              <a:t>2023/9/26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55DE-EF3F-D04A-8867-B28DE397C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99067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7DFBA-50D3-6D42-A0B0-F4DE08BA6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9906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5D70B-E2C8-4CA6-B4F9-4177DBB42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16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9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3.emf"/><Relationship Id="rId10" Type="http://schemas.openxmlformats.org/officeDocument/2006/relationships/image" Target="../media/image280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0.png"/><Relationship Id="rId3" Type="http://schemas.openxmlformats.org/officeDocument/2006/relationships/image" Target="../media/image46.png"/><Relationship Id="rId7" Type="http://schemas.openxmlformats.org/officeDocument/2006/relationships/image" Target="../media/image300.png"/><Relationship Id="rId12" Type="http://schemas.openxmlformats.org/officeDocument/2006/relationships/image" Target="../media/image3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34.png"/><Relationship Id="rId5" Type="http://schemas.openxmlformats.org/officeDocument/2006/relationships/image" Target="../media/image48.png"/><Relationship Id="rId10" Type="http://schemas.openxmlformats.org/officeDocument/2006/relationships/image" Target="../media/image330.png"/><Relationship Id="rId4" Type="http://schemas.openxmlformats.org/officeDocument/2006/relationships/image" Target="../media/image47.svg"/><Relationship Id="rId9" Type="http://schemas.openxmlformats.org/officeDocument/2006/relationships/image" Target="../media/image320.png"/><Relationship Id="rId14" Type="http://schemas.openxmlformats.org/officeDocument/2006/relationships/image" Target="../media/image3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9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4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sv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tiff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1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84.jpeg"/><Relationship Id="rId5" Type="http://schemas.openxmlformats.org/officeDocument/2006/relationships/image" Target="../media/image130.png"/><Relationship Id="rId10" Type="http://schemas.openxmlformats.org/officeDocument/2006/relationships/image" Target="../media/image83.jpeg"/><Relationship Id="rId4" Type="http://schemas.openxmlformats.org/officeDocument/2006/relationships/image" Target="../media/image26.png"/><Relationship Id="rId9" Type="http://schemas.openxmlformats.org/officeDocument/2006/relationships/image" Target="../media/image8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jpeg"/><Relationship Id="rId2" Type="http://schemas.openxmlformats.org/officeDocument/2006/relationships/video" Target="../media/media1.mp4"/><Relationship Id="rId16" Type="http://schemas.openxmlformats.org/officeDocument/2006/relationships/image" Target="../media/image16.jp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tiff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4.tiff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78AA6D-5439-EE41-85B9-AF89567B02A1}"/>
              </a:ext>
            </a:extLst>
          </p:cNvPr>
          <p:cNvSpPr/>
          <p:nvPr/>
        </p:nvSpPr>
        <p:spPr>
          <a:xfrm>
            <a:off x="0" y="1625600"/>
            <a:ext cx="9144000" cy="12337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自我介绍与学术交流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43000" y="2724468"/>
            <a:ext cx="6858000" cy="208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Aft>
                <a:spcPts val="900"/>
              </a:spcAft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苏星宇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清华大学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能源与动力工程系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90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6">
            <a:extLst>
              <a:ext uri="{FF2B5EF4-FFF2-40B4-BE49-F238E27FC236}">
                <a16:creationId xmlns:a16="http://schemas.microsoft.com/office/drawing/2014/main" id="{0C3E4EA1-781E-4362-99BF-E634633B33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48" y="2051811"/>
            <a:ext cx="2325482" cy="1744112"/>
          </a:xfrm>
          <a:prstGeom prst="rect">
            <a:avLst/>
          </a:prstGeom>
        </p:spPr>
      </p:pic>
      <p:pic>
        <p:nvPicPr>
          <p:cNvPr id="38" name="图片 8">
            <a:extLst>
              <a:ext uri="{FF2B5EF4-FFF2-40B4-BE49-F238E27FC236}">
                <a16:creationId xmlns:a16="http://schemas.microsoft.com/office/drawing/2014/main" id="{F2C4C6C2-FA77-454D-86E0-D2AA55C607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2"/>
          <a:stretch/>
        </p:blipFill>
        <p:spPr>
          <a:xfrm>
            <a:off x="6510398" y="3686105"/>
            <a:ext cx="2325481" cy="1264106"/>
          </a:xfrm>
          <a:prstGeom prst="rect">
            <a:avLst/>
          </a:prstGeom>
        </p:spPr>
      </p:pic>
      <p:sp>
        <p:nvSpPr>
          <p:cNvPr id="40" name="TextBox 15">
            <a:extLst>
              <a:ext uri="{FF2B5EF4-FFF2-40B4-BE49-F238E27FC236}">
                <a16:creationId xmlns:a16="http://schemas.microsoft.com/office/drawing/2014/main" id="{E03E96F8-5FE4-436E-995F-931CD6FDC6B0}"/>
              </a:ext>
            </a:extLst>
          </p:cNvPr>
          <p:cNvSpPr txBox="1"/>
          <p:nvPr/>
        </p:nvSpPr>
        <p:spPr>
          <a:xfrm>
            <a:off x="6636547" y="4618243"/>
            <a:ext cx="2214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Constantine, et al., SIAM, 2014</a:t>
            </a:r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E8EB3-5A9F-F173-17C9-EB01AEC8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动力学系统不确定性分析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8F91E-7744-2F3E-D2E0-A53A22599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 不确定性量化</a:t>
            </a:r>
            <a:r>
              <a:rPr lang="en-US" altLang="zh-CN" b="1" dirty="0"/>
              <a:t> (UQ)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</a:t>
            </a:r>
            <a:r>
              <a:rPr lang="zh-CN" altLang="en-US" b="1" dirty="0"/>
              <a:t>活性子空间方法</a:t>
            </a:r>
            <a:endParaRPr lang="en-C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792FD-0847-9B80-59BF-77FA9136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58AC65-C2B4-4115-8289-7183FBCAE912}"/>
              </a:ext>
            </a:extLst>
          </p:cNvPr>
          <p:cNvSpPr txBox="1"/>
          <p:nvPr/>
        </p:nvSpPr>
        <p:spPr>
          <a:xfrm>
            <a:off x="4943736" y="1089067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 of Interest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(QoI)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laminar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flame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98C0A1AC-98F2-4264-81C6-7114281E3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24" y="1506285"/>
            <a:ext cx="1833081" cy="14954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FBE67C-5154-4D61-ADA0-21CF888E548A}"/>
              </a:ext>
            </a:extLst>
          </p:cNvPr>
          <p:cNvSpPr/>
          <p:nvPr/>
        </p:nvSpPr>
        <p:spPr>
          <a:xfrm>
            <a:off x="5076758" y="2964835"/>
            <a:ext cx="1569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CNF,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CF38BC0-C03A-4CE1-822A-478C52731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04" y="1498295"/>
            <a:ext cx="2132387" cy="1596594"/>
          </a:xfrm>
          <a:prstGeom prst="rect">
            <a:avLst/>
          </a:prstGeom>
        </p:spPr>
      </p:pic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9BA17977-76D0-4241-AA27-7397101FAE40}"/>
              </a:ext>
            </a:extLst>
          </p:cNvPr>
          <p:cNvSpPr/>
          <p:nvPr/>
        </p:nvSpPr>
        <p:spPr>
          <a:xfrm>
            <a:off x="3250024" y="1745093"/>
            <a:ext cx="1180209" cy="41095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Combustion</a:t>
            </a:r>
            <a:br>
              <a:rPr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17">
            <a:extLst>
              <a:ext uri="{FF2B5EF4-FFF2-40B4-BE49-F238E27FC236}">
                <a16:creationId xmlns:a16="http://schemas.microsoft.com/office/drawing/2014/main" id="{075207FC-6D0C-4E49-96C3-945FF047957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82662" y="1950572"/>
            <a:ext cx="367362" cy="0"/>
          </a:xfrm>
          <a:prstGeom prst="straightConnector1">
            <a:avLst/>
          </a:prstGeom>
          <a:ln w="1905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9">
            <a:extLst>
              <a:ext uri="{FF2B5EF4-FFF2-40B4-BE49-F238E27FC236}">
                <a16:creationId xmlns:a16="http://schemas.microsoft.com/office/drawing/2014/main" id="{8204BE06-E4FC-44DC-A0F3-7F9387747C4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430233" y="1950572"/>
            <a:ext cx="318976" cy="0"/>
          </a:xfrm>
          <a:prstGeom prst="straightConnector1">
            <a:avLst/>
          </a:prstGeom>
          <a:ln w="1905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650C288D-D945-4F8B-8EDC-CE370318F30E}"/>
              </a:ext>
            </a:extLst>
          </p:cNvPr>
          <p:cNvSpPr/>
          <p:nvPr/>
        </p:nvSpPr>
        <p:spPr>
          <a:xfrm>
            <a:off x="3254328" y="2197936"/>
            <a:ext cx="1175281" cy="4109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br>
              <a:rPr lang="en-US" altLang="zh-CN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endParaRPr lang="en-US" sz="1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28">
            <a:extLst>
              <a:ext uri="{FF2B5EF4-FFF2-40B4-BE49-F238E27FC236}">
                <a16:creationId xmlns:a16="http://schemas.microsoft.com/office/drawing/2014/main" id="{27EECEB3-4B18-4155-813C-E2245A343D2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882662" y="2403415"/>
            <a:ext cx="37166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9">
            <a:extLst>
              <a:ext uri="{FF2B5EF4-FFF2-40B4-BE49-F238E27FC236}">
                <a16:creationId xmlns:a16="http://schemas.microsoft.com/office/drawing/2014/main" id="{D4A85129-5B5A-4147-8192-29F47752173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429609" y="2403415"/>
            <a:ext cx="31960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ED49630-B567-47C7-B9E7-8D90266D1833}"/>
              </a:ext>
            </a:extLst>
          </p:cNvPr>
          <p:cNvSpPr txBox="1"/>
          <p:nvPr/>
        </p:nvSpPr>
        <p:spPr>
          <a:xfrm>
            <a:off x="1221826" y="1184182"/>
            <a:ext cx="1381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参数空间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指前因子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2275D9-C509-441F-B1AA-1EBAC6679B85}"/>
              </a:ext>
            </a:extLst>
          </p:cNvPr>
          <p:cNvSpPr txBox="1"/>
          <p:nvPr/>
        </p:nvSpPr>
        <p:spPr>
          <a:xfrm>
            <a:off x="3186833" y="1550732"/>
            <a:ext cx="1353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e.g.: Cantera</a:t>
            </a:r>
            <a:r>
              <a:rPr lang="zh-CN" altLang="en-US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</a:t>
            </a:r>
            <a:r>
              <a:rPr lang="zh-CN" altLang="en-US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flame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0D9D11-5A8D-4B0F-A459-67DD43B4D161}"/>
              </a:ext>
            </a:extLst>
          </p:cNvPr>
          <p:cNvSpPr txBox="1"/>
          <p:nvPr/>
        </p:nvSpPr>
        <p:spPr>
          <a:xfrm>
            <a:off x="3186833" y="2600834"/>
            <a:ext cx="1463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e.g.: HDMR, PCE, ANN</a:t>
            </a:r>
            <a:endParaRPr lang="zh-CN" altLang="en-US" sz="10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785FC31-51C9-4B0D-B653-A0ADB55E5085}"/>
                  </a:ext>
                </a:extLst>
              </p:cNvPr>
              <p:cNvSpPr txBox="1"/>
              <p:nvPr/>
            </p:nvSpPr>
            <p:spPr>
              <a:xfrm>
                <a:off x="824104" y="3403353"/>
                <a:ext cx="22172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高维输入参数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1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785FC31-51C9-4B0D-B653-A0ADB55E5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04" y="3403353"/>
                <a:ext cx="2217253" cy="523220"/>
              </a:xfrm>
              <a:prstGeom prst="rect">
                <a:avLst/>
              </a:prstGeom>
              <a:blipFill>
                <a:blip r:embed="rId6"/>
                <a:stretch>
                  <a:fillRect l="-824" t="-1163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头: 右 29">
            <a:extLst>
              <a:ext uri="{FF2B5EF4-FFF2-40B4-BE49-F238E27FC236}">
                <a16:creationId xmlns:a16="http://schemas.microsoft.com/office/drawing/2014/main" id="{2F9CAD87-2C9A-4444-952E-3E64697458AB}"/>
              </a:ext>
            </a:extLst>
          </p:cNvPr>
          <p:cNvSpPr/>
          <p:nvPr/>
        </p:nvSpPr>
        <p:spPr>
          <a:xfrm>
            <a:off x="3107848" y="3519443"/>
            <a:ext cx="288000" cy="14506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5B6B766-9988-4BFE-8C0F-451C572D7008}"/>
                  </a:ext>
                </a:extLst>
              </p:cNvPr>
              <p:cNvSpPr txBox="1"/>
              <p:nvPr/>
            </p:nvSpPr>
            <p:spPr>
              <a:xfrm>
                <a:off x="3521662" y="3389751"/>
                <a:ext cx="19930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拟合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𝑄𝑜𝐼</m:t>
                    </m:r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需要大量样本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5B6B766-9988-4BFE-8C0F-451C572D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662" y="3389751"/>
                <a:ext cx="1993092" cy="523220"/>
              </a:xfrm>
              <a:prstGeom prst="rect">
                <a:avLst/>
              </a:prstGeom>
              <a:blipFill>
                <a:blip r:embed="rId7"/>
                <a:stretch>
                  <a:fillRect l="-917"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箭头: 下 31">
            <a:extLst>
              <a:ext uri="{FF2B5EF4-FFF2-40B4-BE49-F238E27FC236}">
                <a16:creationId xmlns:a16="http://schemas.microsoft.com/office/drawing/2014/main" id="{7E30B2F2-0FAF-4C79-8DF8-14CE28AB606B}"/>
              </a:ext>
            </a:extLst>
          </p:cNvPr>
          <p:cNvSpPr/>
          <p:nvPr/>
        </p:nvSpPr>
        <p:spPr>
          <a:xfrm>
            <a:off x="1768655" y="4013652"/>
            <a:ext cx="144000" cy="288000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9067412-1DC4-41C6-A0DD-9346651887E0}"/>
                  </a:ext>
                </a:extLst>
              </p:cNvPr>
              <p:cNvSpPr txBox="1"/>
              <p:nvPr/>
            </p:nvSpPr>
            <p:spPr>
              <a:xfrm>
                <a:off x="712935" y="4409182"/>
                <a:ext cx="22857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活性变量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9067412-1DC4-41C6-A0DD-934665188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5" y="4409182"/>
                <a:ext cx="2285778" cy="307777"/>
              </a:xfrm>
              <a:prstGeom prst="rect">
                <a:avLst/>
              </a:prstGeom>
              <a:blipFill>
                <a:blip r:embed="rId8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EC85E1C-3C06-419D-9FEC-9A9FB31257C9}"/>
                  </a:ext>
                </a:extLst>
              </p:cNvPr>
              <p:cNvSpPr txBox="1"/>
              <p:nvPr/>
            </p:nvSpPr>
            <p:spPr>
              <a:xfrm>
                <a:off x="3535281" y="4306481"/>
                <a:ext cx="19930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拟合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</m:acc>
                    <m:d>
                      <m:dPr>
                        <m:ctrlP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1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𝑄𝑜𝐼</m:t>
                    </m:r>
                  </m:oMath>
                </a14:m>
                <a:r>
                  <a:rPr lang="zh-CN" altLang="en-US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仅需少量样本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EC85E1C-3C06-419D-9FEC-9A9FB3125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281" y="4306481"/>
                <a:ext cx="1993092" cy="523220"/>
              </a:xfrm>
              <a:prstGeom prst="rect">
                <a:avLst/>
              </a:prstGeom>
              <a:blipFill>
                <a:blip r:embed="rId9"/>
                <a:stretch>
                  <a:fillRect l="-917" t="-1163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头: 右 34">
            <a:extLst>
              <a:ext uri="{FF2B5EF4-FFF2-40B4-BE49-F238E27FC236}">
                <a16:creationId xmlns:a16="http://schemas.microsoft.com/office/drawing/2014/main" id="{58140DBD-F706-43DF-9F13-327E9918F54A}"/>
              </a:ext>
            </a:extLst>
          </p:cNvPr>
          <p:cNvSpPr/>
          <p:nvPr/>
        </p:nvSpPr>
        <p:spPr>
          <a:xfrm>
            <a:off x="3107848" y="4485206"/>
            <a:ext cx="288000" cy="145064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5">
                <a:extLst>
                  <a:ext uri="{FF2B5EF4-FFF2-40B4-BE49-F238E27FC236}">
                    <a16:creationId xmlns:a16="http://schemas.microsoft.com/office/drawing/2014/main" id="{79043980-F195-486E-9132-952A0541CB0E}"/>
                  </a:ext>
                </a:extLst>
              </p:cNvPr>
              <p:cNvSpPr txBox="1"/>
              <p:nvPr/>
            </p:nvSpPr>
            <p:spPr>
              <a:xfrm>
                <a:off x="2119423" y="3864843"/>
                <a:ext cx="4238203" cy="565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l-G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𝛬</m:t>
                                </m:r>
                                <m:r>
                                  <a:rPr lang="en-US" sz="1400" i="1" baseline="-250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l-G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𝛬</m:t>
                                </m:r>
                                <m:r>
                                  <a:rPr lang="en-US" sz="1400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5">
                <a:extLst>
                  <a:ext uri="{FF2B5EF4-FFF2-40B4-BE49-F238E27FC236}">
                    <a16:creationId xmlns:a16="http://schemas.microsoft.com/office/drawing/2014/main" id="{79043980-F195-486E-9132-952A0541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23" y="3864843"/>
                <a:ext cx="4238203" cy="5650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7">
            <a:extLst>
              <a:ext uri="{FF2B5EF4-FFF2-40B4-BE49-F238E27FC236}">
                <a16:creationId xmlns:a16="http://schemas.microsoft.com/office/drawing/2014/main" id="{ED4FCE4F-C2FB-44DA-8FD9-76E6FB566278}"/>
              </a:ext>
            </a:extLst>
          </p:cNvPr>
          <p:cNvSpPr txBox="1"/>
          <p:nvPr/>
        </p:nvSpPr>
        <p:spPr>
          <a:xfrm>
            <a:off x="1186720" y="3899853"/>
            <a:ext cx="633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</a:t>
            </a:r>
            <a:endParaRPr lang="en-US" altLang="zh-CN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降维</a:t>
            </a:r>
            <a:endParaRPr lang="en-CN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7E64CBA-02F1-4A62-83DE-590E7178F295}"/>
              </a:ext>
            </a:extLst>
          </p:cNvPr>
          <p:cNvSpPr/>
          <p:nvPr/>
        </p:nvSpPr>
        <p:spPr>
          <a:xfrm>
            <a:off x="2257324" y="3883679"/>
            <a:ext cx="3962400" cy="4702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31D8551-EA80-402F-BA8D-EFA00DBD5B49}"/>
              </a:ext>
            </a:extLst>
          </p:cNvPr>
          <p:cNvSpPr txBox="1"/>
          <p:nvPr/>
        </p:nvSpPr>
        <p:spPr>
          <a:xfrm>
            <a:off x="6796647" y="161462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1/3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9480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565F5-319A-4138-9D00-ABB0747F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动力学系统不确定性分析</a:t>
            </a:r>
            <a:endParaRPr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C3275-FD11-4DAA-AF89-F722162F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 机理简化过程中的不确定性变化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E7C2BB-D008-434D-858B-3BE403CB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形 21">
            <a:extLst>
              <a:ext uri="{FF2B5EF4-FFF2-40B4-BE49-F238E27FC236}">
                <a16:creationId xmlns:a16="http://schemas.microsoft.com/office/drawing/2014/main" id="{DA24E0F2-1544-4670-A0E6-6C9BE4EB3451}"/>
              </a:ext>
            </a:extLst>
          </p:cNvPr>
          <p:cNvPicPr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40" t="8879" r="52712" b="65282"/>
          <a:stretch/>
        </p:blipFill>
        <p:spPr bwMode="auto">
          <a:xfrm>
            <a:off x="793954" y="1374765"/>
            <a:ext cx="4319905" cy="1468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形 22">
            <a:extLst>
              <a:ext uri="{FF2B5EF4-FFF2-40B4-BE49-F238E27FC236}">
                <a16:creationId xmlns:a16="http://schemas.microsoft.com/office/drawing/2014/main" id="{76A55941-851C-4D34-AB8B-EE050DB48792}"/>
              </a:ext>
            </a:extLst>
          </p:cNvPr>
          <p:cNvPicPr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378" r="23970" b="55046"/>
          <a:stretch/>
        </p:blipFill>
        <p:spPr bwMode="auto">
          <a:xfrm>
            <a:off x="5726131" y="872376"/>
            <a:ext cx="3155476" cy="2238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D3F0F6E-A792-40C9-B19B-F2018212D6CA}"/>
              </a:ext>
            </a:extLst>
          </p:cNvPr>
          <p:cNvGrpSpPr/>
          <p:nvPr/>
        </p:nvGrpSpPr>
        <p:grpSpPr>
          <a:xfrm>
            <a:off x="548639" y="3187717"/>
            <a:ext cx="8046720" cy="1363158"/>
            <a:chOff x="509471" y="3435705"/>
            <a:chExt cx="8046720" cy="149843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195758D-4AE7-456B-978B-98B866D98E4C}"/>
                </a:ext>
              </a:extLst>
            </p:cNvPr>
            <p:cNvSpPr txBox="1"/>
            <p:nvPr/>
          </p:nvSpPr>
          <p:spPr>
            <a:xfrm>
              <a:off x="2010036" y="3580323"/>
              <a:ext cx="8451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DME55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2EF5FC-DF94-4B3D-BF4A-B6346A43884D}"/>
                </a:ext>
              </a:extLst>
            </p:cNvPr>
            <p:cNvSpPr txBox="1"/>
            <p:nvPr/>
          </p:nvSpPr>
          <p:spPr>
            <a:xfrm>
              <a:off x="3730983" y="3590035"/>
              <a:ext cx="8451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DME42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FC3A2FB-0AAB-41C1-B40A-3F3047C90112}"/>
                </a:ext>
              </a:extLst>
            </p:cNvPr>
            <p:cNvSpPr txBox="1"/>
            <p:nvPr/>
          </p:nvSpPr>
          <p:spPr>
            <a:xfrm>
              <a:off x="5451930" y="3586679"/>
              <a:ext cx="8451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DME40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3C3C474-C546-4B59-96DF-68856B22E00C}"/>
                </a:ext>
              </a:extLst>
            </p:cNvPr>
            <p:cNvSpPr txBox="1"/>
            <p:nvPr/>
          </p:nvSpPr>
          <p:spPr>
            <a:xfrm>
              <a:off x="7172877" y="3579884"/>
              <a:ext cx="8451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DME30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798F766-909B-457C-8C7B-17E5C3105FB2}"/>
                    </a:ext>
                  </a:extLst>
                </p:cNvPr>
                <p:cNvSpPr txBox="1"/>
                <p:nvPr/>
              </p:nvSpPr>
              <p:spPr>
                <a:xfrm>
                  <a:off x="1718545" y="4141416"/>
                  <a:ext cx="14280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798F766-909B-457C-8C7B-17E5C3105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545" y="4141416"/>
                  <a:ext cx="1428083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66BA21C-4284-4975-9A3F-B27288193CAE}"/>
                    </a:ext>
                  </a:extLst>
                </p:cNvPr>
                <p:cNvSpPr txBox="1"/>
                <p:nvPr/>
              </p:nvSpPr>
              <p:spPr>
                <a:xfrm>
                  <a:off x="1718545" y="4569461"/>
                  <a:ext cx="136787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200" b="1" i="0" smtClean="0">
                            <a:latin typeface="Cambria Math" panose="02040503050406030204" pitchFamily="18" charset="0"/>
                          </a:rPr>
                          <m:t>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66BA21C-4284-4975-9A3F-B27288193C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545" y="4569461"/>
                  <a:ext cx="1367875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813A28B-C561-420B-A3E5-F4A9C7F3DEB9}"/>
                </a:ext>
              </a:extLst>
            </p:cNvPr>
            <p:cNvSpPr txBox="1"/>
            <p:nvPr/>
          </p:nvSpPr>
          <p:spPr>
            <a:xfrm>
              <a:off x="981713" y="4141415"/>
              <a:ext cx="441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BDFCD84-55EC-4864-9DA6-32D91CCCCE55}"/>
                </a:ext>
              </a:extLst>
            </p:cNvPr>
            <p:cNvSpPr txBox="1"/>
            <p:nvPr/>
          </p:nvSpPr>
          <p:spPr>
            <a:xfrm>
              <a:off x="711143" y="4576129"/>
              <a:ext cx="970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RMS of IDT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2CDC030-6293-43F4-AD25-6D9F23F23BFE}"/>
                    </a:ext>
                  </a:extLst>
                </p:cNvPr>
                <p:cNvSpPr txBox="1"/>
                <p:nvPr/>
              </p:nvSpPr>
              <p:spPr>
                <a:xfrm>
                  <a:off x="3448388" y="4141417"/>
                  <a:ext cx="14316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2CDC030-6293-43F4-AD25-6D9F23F23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388" y="4141417"/>
                  <a:ext cx="1431674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D1AFF49-EC77-474B-8030-E8E671C1619E}"/>
                    </a:ext>
                  </a:extLst>
                </p:cNvPr>
                <p:cNvSpPr txBox="1"/>
                <p:nvPr/>
              </p:nvSpPr>
              <p:spPr>
                <a:xfrm>
                  <a:off x="5158644" y="4141417"/>
                  <a:ext cx="14316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D1AFF49-EC77-474B-8030-E8E671C16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8644" y="4141417"/>
                  <a:ext cx="143167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02D39AD-7F44-47C6-80D2-469AD150D39D}"/>
                    </a:ext>
                  </a:extLst>
                </p:cNvPr>
                <p:cNvSpPr txBox="1"/>
                <p:nvPr/>
              </p:nvSpPr>
              <p:spPr>
                <a:xfrm>
                  <a:off x="6816287" y="4141416"/>
                  <a:ext cx="142564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02D39AD-7F44-47C6-80D2-469AD150D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6287" y="4141416"/>
                  <a:ext cx="142564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0735E046-02E3-4A95-8CD9-25EB0D06D473}"/>
                </a:ext>
              </a:extLst>
            </p:cNvPr>
            <p:cNvSpPr/>
            <p:nvPr/>
          </p:nvSpPr>
          <p:spPr>
            <a:xfrm>
              <a:off x="3221506" y="3684311"/>
              <a:ext cx="199703" cy="143287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C19A61E7-971D-4098-BE60-D46ECFAA31A0}"/>
                </a:ext>
              </a:extLst>
            </p:cNvPr>
            <p:cNvSpPr/>
            <p:nvPr/>
          </p:nvSpPr>
          <p:spPr>
            <a:xfrm>
              <a:off x="4914156" y="3698276"/>
              <a:ext cx="199703" cy="143287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D7989F2E-7F64-4F6C-B07F-263915FA4D74}"/>
                </a:ext>
              </a:extLst>
            </p:cNvPr>
            <p:cNvSpPr/>
            <p:nvPr/>
          </p:nvSpPr>
          <p:spPr>
            <a:xfrm>
              <a:off x="6635103" y="3684312"/>
              <a:ext cx="199703" cy="143287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F057997-13DD-4FBD-8EE4-5F31E0DF7B91}"/>
                    </a:ext>
                  </a:extLst>
                </p:cNvPr>
                <p:cNvSpPr txBox="1"/>
                <p:nvPr/>
              </p:nvSpPr>
              <p:spPr>
                <a:xfrm>
                  <a:off x="3455500" y="4529171"/>
                  <a:ext cx="14209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200" b="1" i="0" smtClean="0">
                            <a:latin typeface="Cambria Math" panose="02040503050406030204" pitchFamily="18" charset="0"/>
                          </a:rPr>
                          <m:t>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F057997-13DD-4FBD-8EE4-5F31E0DF7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500" y="4529171"/>
                  <a:ext cx="1420966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D10E4E4-8382-4D56-8E48-45A1C1C2F685}"/>
                    </a:ext>
                  </a:extLst>
                </p:cNvPr>
                <p:cNvSpPr txBox="1"/>
                <p:nvPr/>
              </p:nvSpPr>
              <p:spPr>
                <a:xfrm>
                  <a:off x="5180239" y="4541686"/>
                  <a:ext cx="14209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200" b="1" i="0" smtClean="0">
                            <a:latin typeface="Cambria Math" panose="02040503050406030204" pitchFamily="18" charset="0"/>
                          </a:rPr>
                          <m:t>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D10E4E4-8382-4D56-8E48-45A1C1C2F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239" y="4541686"/>
                  <a:ext cx="14209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C4EBF9B-838F-4671-8013-F8B95DD9F19E}"/>
                    </a:ext>
                  </a:extLst>
                </p:cNvPr>
                <p:cNvSpPr txBox="1"/>
                <p:nvPr/>
              </p:nvSpPr>
              <p:spPr>
                <a:xfrm>
                  <a:off x="6841341" y="4525945"/>
                  <a:ext cx="14209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200" b="1" i="0" smtClean="0">
                            <a:latin typeface="Cambria Math" panose="02040503050406030204" pitchFamily="18" charset="0"/>
                          </a:rPr>
                          <m:t>𝚱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C4EBF9B-838F-4671-8013-F8B95DD9F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341" y="4525945"/>
                  <a:ext cx="1420966" cy="276999"/>
                </a:xfrm>
                <a:prstGeom prst="rect">
                  <a:avLst/>
                </a:prstGeom>
                <a:blipFill>
                  <a:blip r:embed="rId14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6EFDD35-CB76-49C1-A2DE-A0C9B957E7CE}"/>
                </a:ext>
              </a:extLst>
            </p:cNvPr>
            <p:cNvSpPr/>
            <p:nvPr/>
          </p:nvSpPr>
          <p:spPr>
            <a:xfrm>
              <a:off x="509471" y="3435705"/>
              <a:ext cx="8046720" cy="149843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412CAC8-6088-44F6-A1C4-6668B42EEA3B}"/>
              </a:ext>
            </a:extLst>
          </p:cNvPr>
          <p:cNvSpPr txBox="1"/>
          <p:nvPr/>
        </p:nvSpPr>
        <p:spPr>
          <a:xfrm>
            <a:off x="7422927" y="2919981"/>
            <a:ext cx="1638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2021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741CB44-57FD-4E51-A6AB-2A65C4C686BB}"/>
              </a:ext>
            </a:extLst>
          </p:cNvPr>
          <p:cNvSpPr txBox="1"/>
          <p:nvPr/>
        </p:nvSpPr>
        <p:spPr>
          <a:xfrm>
            <a:off x="1991500" y="4658405"/>
            <a:ext cx="5220545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能够使用系统不确定性作为衡量不同模型优越性的标准之一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34DA005-DACC-4974-91A1-EC8D5B4243E8}"/>
              </a:ext>
            </a:extLst>
          </p:cNvPr>
          <p:cNvSpPr txBox="1"/>
          <p:nvPr/>
        </p:nvSpPr>
        <p:spPr>
          <a:xfrm>
            <a:off x="6796647" y="16146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1/3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1689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FA3CE-92E0-4CC8-A890-EAFD6F372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动力学系统不确定性分析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8E9375-BF77-4420-942C-F3F04EBD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611" y="914401"/>
            <a:ext cx="8690776" cy="3777136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 碳烟形成过程中，不同阶段的不确定性演化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A79641-999F-41B2-B04D-AC27356F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B6E6AB-5045-476A-AFD7-E522D2260620}"/>
              </a:ext>
            </a:extLst>
          </p:cNvPr>
          <p:cNvGrpSpPr/>
          <p:nvPr/>
        </p:nvGrpSpPr>
        <p:grpSpPr>
          <a:xfrm>
            <a:off x="302046" y="2104728"/>
            <a:ext cx="2496002" cy="1945065"/>
            <a:chOff x="190831" y="2264868"/>
            <a:chExt cx="2879725" cy="224409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FDB6F69-9FAC-4C08-9D39-FDCC0E885C9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31" y="2264868"/>
              <a:ext cx="2879725" cy="22440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7E9616FD-58BF-41D6-B140-B68F3B830BB7}"/>
                </a:ext>
              </a:extLst>
            </p:cNvPr>
            <p:cNvCxnSpPr>
              <a:cxnSpLocks/>
            </p:cNvCxnSpPr>
            <p:nvPr/>
          </p:nvCxnSpPr>
          <p:spPr>
            <a:xfrm>
              <a:off x="559982" y="2802969"/>
              <a:ext cx="0" cy="840071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5E9F471-47F6-48E7-9C8A-ED110AFE027C}"/>
                </a:ext>
              </a:extLst>
            </p:cNvPr>
            <p:cNvSpPr txBox="1"/>
            <p:nvPr/>
          </p:nvSpPr>
          <p:spPr>
            <a:xfrm>
              <a:off x="262393" y="3084504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0000"/>
                  </a:solidFill>
                  <a:latin typeface="+mj-lt"/>
                  <a:cs typeface="Times New Roman" panose="02020603050405020304" pitchFamily="18" charset="0"/>
                </a:rPr>
                <a:t>Hp</a:t>
              </a:r>
              <a:endParaRPr lang="zh-CN" alt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7E082C6-B9E7-4A6E-A2D6-29DE304345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483" y="1364392"/>
            <a:ext cx="5872695" cy="342573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F6B0160-42AF-4619-8751-4D4F934F7489}"/>
              </a:ext>
            </a:extLst>
          </p:cNvPr>
          <p:cNvCxnSpPr>
            <a:cxnSpLocks/>
          </p:cNvCxnSpPr>
          <p:nvPr/>
        </p:nvCxnSpPr>
        <p:spPr>
          <a:xfrm>
            <a:off x="6225584" y="4547214"/>
            <a:ext cx="649917" cy="0"/>
          </a:xfrm>
          <a:prstGeom prst="straightConnector1">
            <a:avLst/>
          </a:prstGeom>
          <a:ln>
            <a:solidFill>
              <a:srgbClr val="2079B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2F37931-8808-47E5-8175-8C6E2048A7CB}"/>
              </a:ext>
            </a:extLst>
          </p:cNvPr>
          <p:cNvSpPr txBox="1"/>
          <p:nvPr/>
        </p:nvSpPr>
        <p:spPr>
          <a:xfrm>
            <a:off x="6035016" y="4581688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2079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不确定性范围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23235C-E7DC-435C-A8E3-B89ABC0E5416}"/>
              </a:ext>
            </a:extLst>
          </p:cNvPr>
          <p:cNvSpPr txBox="1"/>
          <p:nvPr/>
        </p:nvSpPr>
        <p:spPr>
          <a:xfrm>
            <a:off x="3438287" y="4733449"/>
            <a:ext cx="213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under review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88414B-14E9-4C19-B771-676B0BF6053A}"/>
              </a:ext>
            </a:extLst>
          </p:cNvPr>
          <p:cNvSpPr txBox="1"/>
          <p:nvPr/>
        </p:nvSpPr>
        <p:spPr>
          <a:xfrm>
            <a:off x="395725" y="4049793"/>
            <a:ext cx="2308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Burner stabilized stagnation flame</a:t>
            </a:r>
            <a:endParaRPr lang="zh-CN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20BE6D-B623-4889-B3F1-694D5BD2DD4D}"/>
              </a:ext>
            </a:extLst>
          </p:cNvPr>
          <p:cNvSpPr txBox="1"/>
          <p:nvPr/>
        </p:nvSpPr>
        <p:spPr>
          <a:xfrm>
            <a:off x="6796647" y="16146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1/3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4159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3EFB1-9820-4218-AF59-563A59A9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湍流燃烧小尺度混合建模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690493-CF55-47D2-8F86-6E7FDF57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 </a:t>
            </a:r>
            <a:r>
              <a:rPr lang="zh-CN" altLang="en-US" b="1" dirty="0"/>
              <a:t>湍流燃烧</a:t>
            </a:r>
            <a:r>
              <a:rPr lang="zh-CN" altLang="en-US" dirty="0"/>
              <a:t>是当前能源与动力装置实现高效可靠燃烧的一个重要途径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航空发动机燃烧室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 数值仿真</a:t>
            </a:r>
            <a:r>
              <a:rPr lang="zh-CN" altLang="en-US" dirty="0"/>
              <a:t>是匹配航空发动机流动和反应的重要手段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650F5-B7DF-4A94-92EC-D071CDB5B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4D525E6-841D-43A5-8055-B58E08BEE886}"/>
              </a:ext>
            </a:extLst>
          </p:cNvPr>
          <p:cNvSpPr txBox="1">
            <a:spLocks/>
          </p:cNvSpPr>
          <p:nvPr/>
        </p:nvSpPr>
        <p:spPr>
          <a:xfrm>
            <a:off x="889982" y="1534371"/>
            <a:ext cx="4161760" cy="786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Aft>
                <a:spcPts val="0"/>
              </a:spcAft>
              <a:buNone/>
            </a:pPr>
            <a:r>
              <a:rPr lang="zh-CN" altLang="en-US" sz="1600" b="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高速：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120</a:t>
            </a:r>
            <a:r>
              <a:rPr lang="zh-CN" altLang="en-US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180m/s </a:t>
            </a:r>
          </a:p>
          <a:p>
            <a:pPr marL="0" indent="0" algn="just" fontAlgn="auto">
              <a:spcAft>
                <a:spcPts val="0"/>
              </a:spcAft>
              <a:buNone/>
            </a:pPr>
            <a:r>
              <a:rPr lang="zh-CN" altLang="en-US" sz="1600" b="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停留时间短：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~5-20ms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0641F4F-08A8-461A-AEB4-6A48A597A6E7}"/>
              </a:ext>
            </a:extLst>
          </p:cNvPr>
          <p:cNvSpPr txBox="1">
            <a:spLocks/>
          </p:cNvSpPr>
          <p:nvPr/>
        </p:nvSpPr>
        <p:spPr>
          <a:xfrm>
            <a:off x="899705" y="2170604"/>
            <a:ext cx="3398514" cy="691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Aft>
                <a:spcPts val="0"/>
              </a:spcAft>
              <a:buNone/>
            </a:pPr>
            <a:r>
              <a:rPr lang="zh-CN" altLang="en-US" sz="1600" b="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高温：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1800</a:t>
            </a:r>
            <a:r>
              <a:rPr lang="zh-CN" altLang="en-US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2200K</a:t>
            </a:r>
            <a:r>
              <a:rPr lang="zh-CN" altLang="en-US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（材料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&lt;1376K</a:t>
            </a:r>
            <a:r>
              <a:rPr lang="zh-CN" altLang="en-US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 marL="0" indent="0" algn="just" fontAlgn="auto">
              <a:spcAft>
                <a:spcPts val="0"/>
              </a:spcAft>
              <a:buNone/>
            </a:pPr>
            <a:r>
              <a:rPr lang="zh-CN" altLang="en-US" sz="1600" b="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高压：</a:t>
            </a:r>
            <a:r>
              <a:rPr lang="en-US" altLang="zh-CN" sz="1600" b="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~40atm</a:t>
            </a:r>
            <a:endParaRPr lang="zh-CN" altLang="en-US" sz="1600" b="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138DA7-205B-42E3-8E6D-0CD1E1693EF0}"/>
              </a:ext>
            </a:extLst>
          </p:cNvPr>
          <p:cNvSpPr txBox="1"/>
          <p:nvPr/>
        </p:nvSpPr>
        <p:spPr>
          <a:xfrm>
            <a:off x="4418365" y="1655656"/>
            <a:ext cx="1082348" cy="30777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火焰稳定难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89A840-8163-4D34-AA79-473F973086E8}"/>
              </a:ext>
            </a:extLst>
          </p:cNvPr>
          <p:cNvSpPr txBox="1"/>
          <p:nvPr/>
        </p:nvSpPr>
        <p:spPr>
          <a:xfrm>
            <a:off x="4441844" y="2332210"/>
            <a:ext cx="1082348" cy="30777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燃烧调控难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244051-31AF-47FF-9032-5E756D65C8E4}"/>
              </a:ext>
            </a:extLst>
          </p:cNvPr>
          <p:cNvGrpSpPr/>
          <p:nvPr/>
        </p:nvGrpSpPr>
        <p:grpSpPr>
          <a:xfrm>
            <a:off x="5949684" y="2170604"/>
            <a:ext cx="1892170" cy="613072"/>
            <a:chOff x="7096150" y="3553334"/>
            <a:chExt cx="2209684" cy="74519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8522E24-367F-48FE-A564-081273346D02}"/>
                </a:ext>
              </a:extLst>
            </p:cNvPr>
            <p:cNvGrpSpPr/>
            <p:nvPr/>
          </p:nvGrpSpPr>
          <p:grpSpPr>
            <a:xfrm>
              <a:off x="7096150" y="3591126"/>
              <a:ext cx="1466695" cy="707402"/>
              <a:chOff x="8143340" y="4028595"/>
              <a:chExt cx="1306890" cy="630326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00231603-BEDA-425E-A97A-A9C355ABB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663" b="26138"/>
              <a:stretch/>
            </p:blipFill>
            <p:spPr bwMode="auto">
              <a:xfrm>
                <a:off x="8143340" y="4028595"/>
                <a:ext cx="1306890" cy="630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92F8265-63E4-45E4-B135-132C4918EE5D}"/>
                  </a:ext>
                </a:extLst>
              </p:cNvPr>
              <p:cNvSpPr/>
              <p:nvPr/>
            </p:nvSpPr>
            <p:spPr bwMode="gray">
              <a:xfrm rot="20346200">
                <a:off x="8591060" y="4108337"/>
                <a:ext cx="356159" cy="4200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2B166E"/>
                  </a:solidFill>
                  <a:uLnTx/>
                  <a:uFillTx/>
                  <a:latin typeface="Verdana" pitchFamily="34" charset="0"/>
                  <a:ea typeface="+mn-ea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4FB11C1-D8AB-4FA3-A6DA-79018AFC34F4}"/>
                </a:ext>
              </a:extLst>
            </p:cNvPr>
            <p:cNvSpPr txBox="1"/>
            <p:nvPr/>
          </p:nvSpPr>
          <p:spPr>
            <a:xfrm>
              <a:off x="8597032" y="3553334"/>
              <a:ext cx="708802" cy="6359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F497D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叶片烧蚀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FA6473-04EF-4AD2-A14A-CB1A9DE79B25}"/>
              </a:ext>
            </a:extLst>
          </p:cNvPr>
          <p:cNvGrpSpPr/>
          <p:nvPr/>
        </p:nvGrpSpPr>
        <p:grpSpPr>
          <a:xfrm>
            <a:off x="5931021" y="1502820"/>
            <a:ext cx="2000737" cy="571596"/>
            <a:chOff x="7097604" y="4789918"/>
            <a:chExt cx="2309623" cy="63723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09CD922-DF14-488E-84A3-6F8C32745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0" t="-1812" r="-5694" b="1812"/>
            <a:stretch/>
          </p:blipFill>
          <p:spPr>
            <a:xfrm rot="16200000">
              <a:off x="7523632" y="4363890"/>
              <a:ext cx="637232" cy="148928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C0D5E01-FFD6-423A-8EE7-189C10124DE6}"/>
                </a:ext>
              </a:extLst>
            </p:cNvPr>
            <p:cNvSpPr txBox="1"/>
            <p:nvPr/>
          </p:nvSpPr>
          <p:spPr>
            <a:xfrm>
              <a:off x="8586892" y="4832008"/>
              <a:ext cx="820335" cy="5833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F497D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空中熄火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2BB7973-D505-4572-98C2-630C369D7B84}"/>
              </a:ext>
            </a:extLst>
          </p:cNvPr>
          <p:cNvGrpSpPr/>
          <p:nvPr/>
        </p:nvGrpSpPr>
        <p:grpSpPr>
          <a:xfrm>
            <a:off x="661859" y="3275435"/>
            <a:ext cx="3793137" cy="1416102"/>
            <a:chOff x="661859" y="3275435"/>
            <a:chExt cx="3793137" cy="1416102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FE3C591F-19C5-4263-BCDC-2213ED5050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7" t="20978" r="18081" b="27811"/>
            <a:stretch/>
          </p:blipFill>
          <p:spPr bwMode="auto">
            <a:xfrm>
              <a:off x="857417" y="3615489"/>
              <a:ext cx="1496794" cy="10688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79919B7A-13FE-4BC2-8E68-7F7195B630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82" t="22839" r="18610" b="25888"/>
            <a:stretch/>
          </p:blipFill>
          <p:spPr bwMode="auto">
            <a:xfrm>
              <a:off x="2809827" y="3608293"/>
              <a:ext cx="1488392" cy="10832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内容占位符 2">
              <a:extLst>
                <a:ext uri="{FF2B5EF4-FFF2-40B4-BE49-F238E27FC236}">
                  <a16:creationId xmlns:a16="http://schemas.microsoft.com/office/drawing/2014/main" id="{FF838FCD-B44D-422E-AD31-8E5DAA4F8283}"/>
                </a:ext>
              </a:extLst>
            </p:cNvPr>
            <p:cNvSpPr txBox="1">
              <a:spLocks/>
            </p:cNvSpPr>
            <p:nvPr/>
          </p:nvSpPr>
          <p:spPr>
            <a:xfrm>
              <a:off x="661859" y="3276868"/>
              <a:ext cx="2144669" cy="3353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itchFamily="34" charset="0"/>
                <a:buNone/>
              </a:pPr>
              <a:r>
                <a:rPr lang="zh-CN" altLang="en-US" sz="1500" b="0" dirty="0">
                  <a:solidFill>
                    <a:srgbClr val="1F497D"/>
                  </a:solidFill>
                  <a:latin typeface="Times New Roman" pitchFamily="18" charset="0"/>
                  <a:cs typeface="Times New Roman" pitchFamily="18" charset="0"/>
                </a:rPr>
                <a:t>混合适度：</a:t>
              </a:r>
              <a:r>
                <a:rPr lang="zh-CN" altLang="en-US" sz="1500" b="0" dirty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稳定燃烧</a:t>
              </a:r>
            </a:p>
          </p:txBody>
        </p:sp>
        <p:sp>
          <p:nvSpPr>
            <p:cNvPr id="23" name="内容占位符 2">
              <a:extLst>
                <a:ext uri="{FF2B5EF4-FFF2-40B4-BE49-F238E27FC236}">
                  <a16:creationId xmlns:a16="http://schemas.microsoft.com/office/drawing/2014/main" id="{F792DD37-18E3-4B6F-9CE4-39D9091C9450}"/>
                </a:ext>
              </a:extLst>
            </p:cNvPr>
            <p:cNvSpPr txBox="1">
              <a:spLocks/>
            </p:cNvSpPr>
            <p:nvPr/>
          </p:nvSpPr>
          <p:spPr>
            <a:xfrm>
              <a:off x="2775222" y="3275435"/>
              <a:ext cx="1679774" cy="3586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b="1" kern="120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itchFamily="34" charset="0"/>
                <a:buNone/>
              </a:pPr>
              <a:r>
                <a:rPr lang="zh-CN" altLang="en-US" sz="1500" b="0" dirty="0">
                  <a:solidFill>
                    <a:srgbClr val="1F497D"/>
                  </a:solidFill>
                  <a:latin typeface="Times New Roman" pitchFamily="18" charset="0"/>
                  <a:cs typeface="Times New Roman" pitchFamily="18" charset="0"/>
                </a:rPr>
                <a:t>混合过度：</a:t>
              </a:r>
              <a:r>
                <a:rPr lang="zh-CN" altLang="en-US" sz="1500" b="0" dirty="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熄火</a:t>
              </a: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BC909E3-E40D-44B3-831A-63B6A9DAF45C}"/>
              </a:ext>
            </a:extLst>
          </p:cNvPr>
          <p:cNvCxnSpPr/>
          <p:nvPr/>
        </p:nvCxnSpPr>
        <p:spPr>
          <a:xfrm>
            <a:off x="165693" y="4833172"/>
            <a:ext cx="1129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F9D45B1-159D-45C9-86C4-FC381C59124A}"/>
              </a:ext>
            </a:extLst>
          </p:cNvPr>
          <p:cNvSpPr txBox="1"/>
          <p:nvPr/>
        </p:nvSpPr>
        <p:spPr>
          <a:xfrm>
            <a:off x="64093" y="4808113"/>
            <a:ext cx="64765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https://convergecfd.com/press/ge-aviation-uses-converge-cfd-simulate-gas-turbine-relight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F3C7F1E-923F-4E1B-AF84-985F1BAD2B5C}"/>
              </a:ext>
            </a:extLst>
          </p:cNvPr>
          <p:cNvSpPr txBox="1"/>
          <p:nvPr/>
        </p:nvSpPr>
        <p:spPr>
          <a:xfrm>
            <a:off x="4988474" y="4472563"/>
            <a:ext cx="3849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1F497D"/>
                </a:solidFill>
              </a:rPr>
              <a:t>GE</a:t>
            </a:r>
            <a:r>
              <a:rPr lang="zh-CN" altLang="en-US" sz="1400" dirty="0">
                <a:solidFill>
                  <a:srgbClr val="1F497D"/>
                </a:solidFill>
              </a:rPr>
              <a:t>燃烧室</a:t>
            </a:r>
            <a:r>
              <a:rPr lang="en-US" altLang="zh-CN" sz="1400" dirty="0">
                <a:solidFill>
                  <a:srgbClr val="1F497D"/>
                </a:solidFill>
              </a:rPr>
              <a:t>CFM-56</a:t>
            </a:r>
            <a:r>
              <a:rPr lang="zh-CN" altLang="en-US" sz="1400" dirty="0">
                <a:solidFill>
                  <a:srgbClr val="1F497D"/>
                </a:solidFill>
              </a:rPr>
              <a:t>仿真：</a:t>
            </a:r>
            <a:r>
              <a:rPr lang="zh-CN" altLang="en-US" sz="1400" dirty="0">
                <a:solidFill>
                  <a:schemeClr val="accent2"/>
                </a:solidFill>
              </a:rPr>
              <a:t>完全再燃与部分再燃</a:t>
            </a:r>
            <a:r>
              <a:rPr lang="en-US" altLang="zh-CN" sz="1400" baseline="30000" dirty="0"/>
              <a:t>[1]</a:t>
            </a:r>
            <a:endParaRPr lang="zh-CN" altLang="en-US" sz="1400" baseline="30000" dirty="0"/>
          </a:p>
        </p:txBody>
      </p:sp>
      <p:pic>
        <p:nvPicPr>
          <p:cNvPr id="37" name="Video1">
            <a:hlinkClick r:id="" action="ppaction://media"/>
            <a:extLst>
              <a:ext uri="{FF2B5EF4-FFF2-40B4-BE49-F238E27FC236}">
                <a16:creationId xmlns:a16="http://schemas.microsoft.com/office/drawing/2014/main" id="{A88FC396-5377-49B2-BB2C-B5FC44ACBE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51742" y="3284472"/>
            <a:ext cx="3475895" cy="12057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8C6814-E1F3-4F21-BEAF-76594D4A91BC}"/>
              </a:ext>
            </a:extLst>
          </p:cNvPr>
          <p:cNvSpPr txBox="1"/>
          <p:nvPr/>
        </p:nvSpPr>
        <p:spPr>
          <a:xfrm>
            <a:off x="6796647" y="16146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2/3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785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E69D-893B-BFEC-E635-F4D2ECA5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湍流燃烧小尺度混合建模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BF003-9998-16A6-D245-95DFEE86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标量混合基本方程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73B41-2E59-C2EB-734E-1844004E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A7A64F-CF38-37D2-5543-809802DE60CA}"/>
                  </a:ext>
                </a:extLst>
              </p:cNvPr>
              <p:cNvSpPr/>
              <p:nvPr/>
            </p:nvSpPr>
            <p:spPr>
              <a:xfrm>
                <a:off x="930972" y="1556287"/>
                <a:ext cx="1712392" cy="498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14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4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14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A7A64F-CF38-37D2-5543-809802DE6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72" y="1556287"/>
                <a:ext cx="1712392" cy="498919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5">
                <a:extLst>
                  <a:ext uri="{FF2B5EF4-FFF2-40B4-BE49-F238E27FC236}">
                    <a16:creationId xmlns:a16="http://schemas.microsoft.com/office/drawing/2014/main" id="{60DE3787-FEAA-4AE5-B16E-F1379408C8F9}"/>
                  </a:ext>
                </a:extLst>
              </p:cNvPr>
              <p:cNvSpPr txBox="1"/>
              <p:nvPr/>
            </p:nvSpPr>
            <p:spPr>
              <a:xfrm>
                <a:off x="3292892" y="1313403"/>
                <a:ext cx="1800035" cy="501869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altLang="zh-CN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文本框 25">
                <a:extLst>
                  <a:ext uri="{FF2B5EF4-FFF2-40B4-BE49-F238E27FC236}">
                    <a16:creationId xmlns:a16="http://schemas.microsoft.com/office/drawing/2014/main" id="{60DE3787-FEAA-4AE5-B16E-F1379408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92" y="1313403"/>
                <a:ext cx="1800035" cy="501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23">
                <a:extLst>
                  <a:ext uri="{FF2B5EF4-FFF2-40B4-BE49-F238E27FC236}">
                    <a16:creationId xmlns:a16="http://schemas.microsoft.com/office/drawing/2014/main" id="{DE08C1A0-3529-6619-ECE9-1E44551CBE2F}"/>
                  </a:ext>
                </a:extLst>
              </p:cNvPr>
              <p:cNvSpPr txBox="1"/>
              <p:nvPr/>
            </p:nvSpPr>
            <p:spPr>
              <a:xfrm>
                <a:off x="3292892" y="1890009"/>
                <a:ext cx="1800028" cy="524567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′′2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文本框 23">
                <a:extLst>
                  <a:ext uri="{FF2B5EF4-FFF2-40B4-BE49-F238E27FC236}">
                    <a16:creationId xmlns:a16="http://schemas.microsoft.com/office/drawing/2014/main" id="{DE08C1A0-3529-6619-ECE9-1E44551CB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92" y="1890009"/>
                <a:ext cx="1800028" cy="524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31">
            <a:extLst>
              <a:ext uri="{FF2B5EF4-FFF2-40B4-BE49-F238E27FC236}">
                <a16:creationId xmlns:a16="http://schemas.microsoft.com/office/drawing/2014/main" id="{6C258066-C630-7A7B-44F9-A5447D39EDD1}"/>
              </a:ext>
            </a:extLst>
          </p:cNvPr>
          <p:cNvSpPr txBox="1"/>
          <p:nvPr/>
        </p:nvSpPr>
        <p:spPr>
          <a:xfrm>
            <a:off x="5161420" y="195587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方差（指数）衰减</a:t>
            </a:r>
          </a:p>
        </p:txBody>
      </p:sp>
      <p:sp>
        <p:nvSpPr>
          <p:cNvPr id="9" name="文本框 31">
            <a:extLst>
              <a:ext uri="{FF2B5EF4-FFF2-40B4-BE49-F238E27FC236}">
                <a16:creationId xmlns:a16="http://schemas.microsoft.com/office/drawing/2014/main" id="{F9ACC40D-BC98-1F82-14DD-3AEDA731E553}"/>
              </a:ext>
            </a:extLst>
          </p:cNvPr>
          <p:cNvSpPr txBox="1"/>
          <p:nvPr/>
        </p:nvSpPr>
        <p:spPr>
          <a:xfrm>
            <a:off x="5161420" y="143307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均值守恒</a:t>
            </a:r>
          </a:p>
        </p:txBody>
      </p:sp>
      <p:grpSp>
        <p:nvGrpSpPr>
          <p:cNvPr id="10" name="组合 37">
            <a:extLst>
              <a:ext uri="{FF2B5EF4-FFF2-40B4-BE49-F238E27FC236}">
                <a16:creationId xmlns:a16="http://schemas.microsoft.com/office/drawing/2014/main" id="{D9586D98-CAA8-3F07-A943-9FF34936DF95}"/>
              </a:ext>
            </a:extLst>
          </p:cNvPr>
          <p:cNvGrpSpPr/>
          <p:nvPr/>
        </p:nvGrpSpPr>
        <p:grpSpPr>
          <a:xfrm>
            <a:off x="381299" y="2854503"/>
            <a:ext cx="1778306" cy="1615224"/>
            <a:chOff x="6916884" y="914401"/>
            <a:chExt cx="2036285" cy="1849545"/>
          </a:xfrm>
        </p:grpSpPr>
        <p:cxnSp>
          <p:nvCxnSpPr>
            <p:cNvPr id="11" name="直接连接符 5">
              <a:extLst>
                <a:ext uri="{FF2B5EF4-FFF2-40B4-BE49-F238E27FC236}">
                  <a16:creationId xmlns:a16="http://schemas.microsoft.com/office/drawing/2014/main" id="{EDB14BBE-19A1-58D1-0322-662A7F72423B}"/>
                </a:ext>
              </a:extLst>
            </p:cNvPr>
            <p:cNvCxnSpPr>
              <a:cxnSpLocks/>
              <a:stCxn id="29" idx="0"/>
              <a:endCxn id="16" idx="3"/>
            </p:cNvCxnSpPr>
            <p:nvPr/>
          </p:nvCxnSpPr>
          <p:spPr>
            <a:xfrm flipV="1">
              <a:off x="7634388" y="1787698"/>
              <a:ext cx="280220" cy="48020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6">
              <a:extLst>
                <a:ext uri="{FF2B5EF4-FFF2-40B4-BE49-F238E27FC236}">
                  <a16:creationId xmlns:a16="http://schemas.microsoft.com/office/drawing/2014/main" id="{6CB29A9D-D5BF-9349-7020-A1E3E77931A7}"/>
                </a:ext>
              </a:extLst>
            </p:cNvPr>
            <p:cNvSpPr/>
            <p:nvPr/>
          </p:nvSpPr>
          <p:spPr>
            <a:xfrm>
              <a:off x="7514213" y="101471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椭圆 7">
              <a:extLst>
                <a:ext uri="{FF2B5EF4-FFF2-40B4-BE49-F238E27FC236}">
                  <a16:creationId xmlns:a16="http://schemas.microsoft.com/office/drawing/2014/main" id="{E1DD1A15-D2A5-D614-3CCD-0C8BFEAB03D9}"/>
                </a:ext>
              </a:extLst>
            </p:cNvPr>
            <p:cNvSpPr/>
            <p:nvPr/>
          </p:nvSpPr>
          <p:spPr>
            <a:xfrm>
              <a:off x="7062906" y="2013819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椭圆 8">
              <a:extLst>
                <a:ext uri="{FF2B5EF4-FFF2-40B4-BE49-F238E27FC236}">
                  <a16:creationId xmlns:a16="http://schemas.microsoft.com/office/drawing/2014/main" id="{EFEEB5B8-CB60-81F5-F11C-153110BC59A8}"/>
                </a:ext>
              </a:extLst>
            </p:cNvPr>
            <p:cNvSpPr/>
            <p:nvPr/>
          </p:nvSpPr>
          <p:spPr>
            <a:xfrm>
              <a:off x="8632707" y="1122178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椭圆 9">
              <a:extLst>
                <a:ext uri="{FF2B5EF4-FFF2-40B4-BE49-F238E27FC236}">
                  <a16:creationId xmlns:a16="http://schemas.microsoft.com/office/drawing/2014/main" id="{CA5A2D66-03C6-33AE-B037-6A6436B788D0}"/>
                </a:ext>
              </a:extLst>
            </p:cNvPr>
            <p:cNvSpPr/>
            <p:nvPr/>
          </p:nvSpPr>
          <p:spPr>
            <a:xfrm>
              <a:off x="8596707" y="2638181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F04886A2-1E8B-2CCE-5A2E-D7E978EF5376}"/>
                </a:ext>
              </a:extLst>
            </p:cNvPr>
            <p:cNvSpPr/>
            <p:nvPr/>
          </p:nvSpPr>
          <p:spPr>
            <a:xfrm>
              <a:off x="7904064" y="172624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17" name="直接连接符 11">
              <a:extLst>
                <a:ext uri="{FF2B5EF4-FFF2-40B4-BE49-F238E27FC236}">
                  <a16:creationId xmlns:a16="http://schemas.microsoft.com/office/drawing/2014/main" id="{0CF2C081-C0D1-C71A-E576-C9EEC9DBE0EF}"/>
                </a:ext>
              </a:extLst>
            </p:cNvPr>
            <p:cNvCxnSpPr>
              <a:cxnSpLocks/>
              <a:stCxn id="12" idx="5"/>
              <a:endCxn id="16" idx="1"/>
            </p:cNvCxnSpPr>
            <p:nvPr/>
          </p:nvCxnSpPr>
          <p:spPr>
            <a:xfrm>
              <a:off x="7575669" y="1076168"/>
              <a:ext cx="338939" cy="66061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2">
              <a:extLst>
                <a:ext uri="{FF2B5EF4-FFF2-40B4-BE49-F238E27FC236}">
                  <a16:creationId xmlns:a16="http://schemas.microsoft.com/office/drawing/2014/main" id="{0A8A7634-0CCA-622B-8A11-32544FCF13E1}"/>
                </a:ext>
              </a:extLst>
            </p:cNvPr>
            <p:cNvCxnSpPr>
              <a:cxnSpLocks/>
              <a:stCxn id="16" idx="5"/>
              <a:endCxn id="15" idx="1"/>
            </p:cNvCxnSpPr>
            <p:nvPr/>
          </p:nvCxnSpPr>
          <p:spPr>
            <a:xfrm>
              <a:off x="7965520" y="1787698"/>
              <a:ext cx="641731" cy="86102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3">
              <a:extLst>
                <a:ext uri="{FF2B5EF4-FFF2-40B4-BE49-F238E27FC236}">
                  <a16:creationId xmlns:a16="http://schemas.microsoft.com/office/drawing/2014/main" id="{08907384-E128-FAD7-5508-D3B20B339580}"/>
                </a:ext>
              </a:extLst>
            </p:cNvPr>
            <p:cNvCxnSpPr>
              <a:cxnSpLocks/>
              <a:stCxn id="14" idx="3"/>
              <a:endCxn id="16" idx="7"/>
            </p:cNvCxnSpPr>
            <p:nvPr/>
          </p:nvCxnSpPr>
          <p:spPr>
            <a:xfrm flipH="1">
              <a:off x="7965520" y="1183634"/>
              <a:ext cx="677731" cy="55315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4">
              <a:extLst>
                <a:ext uri="{FF2B5EF4-FFF2-40B4-BE49-F238E27FC236}">
                  <a16:creationId xmlns:a16="http://schemas.microsoft.com/office/drawing/2014/main" id="{9A96A79E-7B30-D413-3DBD-46284F155A4C}"/>
                </a:ext>
              </a:extLst>
            </p:cNvPr>
            <p:cNvCxnSpPr>
              <a:cxnSpLocks/>
              <a:stCxn id="13" idx="7"/>
              <a:endCxn id="16" idx="2"/>
            </p:cNvCxnSpPr>
            <p:nvPr/>
          </p:nvCxnSpPr>
          <p:spPr>
            <a:xfrm flipV="1">
              <a:off x="7124362" y="1762242"/>
              <a:ext cx="779702" cy="26212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15">
              <a:extLst>
                <a:ext uri="{FF2B5EF4-FFF2-40B4-BE49-F238E27FC236}">
                  <a16:creationId xmlns:a16="http://schemas.microsoft.com/office/drawing/2014/main" id="{4C450A52-5625-6381-ED72-86AE116E1B98}"/>
                </a:ext>
              </a:extLst>
            </p:cNvPr>
            <p:cNvSpPr/>
            <p:nvPr/>
          </p:nvSpPr>
          <p:spPr>
            <a:xfrm>
              <a:off x="7645088" y="125391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椭圆 16">
              <a:extLst>
                <a:ext uri="{FF2B5EF4-FFF2-40B4-BE49-F238E27FC236}">
                  <a16:creationId xmlns:a16="http://schemas.microsoft.com/office/drawing/2014/main" id="{B66E3031-009E-FA04-D904-E899F296415F}"/>
                </a:ext>
              </a:extLst>
            </p:cNvPr>
            <p:cNvSpPr/>
            <p:nvPr/>
          </p:nvSpPr>
          <p:spPr>
            <a:xfrm>
              <a:off x="7707799" y="205169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椭圆 17">
              <a:extLst>
                <a:ext uri="{FF2B5EF4-FFF2-40B4-BE49-F238E27FC236}">
                  <a16:creationId xmlns:a16="http://schemas.microsoft.com/office/drawing/2014/main" id="{4759962F-27F9-DA89-31CC-27B892E67E54}"/>
                </a:ext>
              </a:extLst>
            </p:cNvPr>
            <p:cNvSpPr/>
            <p:nvPr/>
          </p:nvSpPr>
          <p:spPr>
            <a:xfrm>
              <a:off x="8331909" y="228980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椭圆 18">
              <a:extLst>
                <a:ext uri="{FF2B5EF4-FFF2-40B4-BE49-F238E27FC236}">
                  <a16:creationId xmlns:a16="http://schemas.microsoft.com/office/drawing/2014/main" id="{DC35618B-4D06-CB26-5FDD-F736B6AFCD17}"/>
                </a:ext>
              </a:extLst>
            </p:cNvPr>
            <p:cNvSpPr/>
            <p:nvPr/>
          </p:nvSpPr>
          <p:spPr>
            <a:xfrm>
              <a:off x="8401425" y="132146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椭圆 19">
              <a:extLst>
                <a:ext uri="{FF2B5EF4-FFF2-40B4-BE49-F238E27FC236}">
                  <a16:creationId xmlns:a16="http://schemas.microsoft.com/office/drawing/2014/main" id="{DFF8FA13-C1C1-BB60-5B6A-EF7A39E1AF64}"/>
                </a:ext>
              </a:extLst>
            </p:cNvPr>
            <p:cNvSpPr/>
            <p:nvPr/>
          </p:nvSpPr>
          <p:spPr>
            <a:xfrm>
              <a:off x="8356721" y="172624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26" name="直接连接符 20">
              <a:extLst>
                <a:ext uri="{FF2B5EF4-FFF2-40B4-BE49-F238E27FC236}">
                  <a16:creationId xmlns:a16="http://schemas.microsoft.com/office/drawing/2014/main" id="{38ED7B9E-2A80-1C91-2194-1DDC44832433}"/>
                </a:ext>
              </a:extLst>
            </p:cNvPr>
            <p:cNvCxnSpPr>
              <a:cxnSpLocks/>
              <a:stCxn id="25" idx="2"/>
              <a:endCxn id="16" idx="6"/>
            </p:cNvCxnSpPr>
            <p:nvPr/>
          </p:nvCxnSpPr>
          <p:spPr>
            <a:xfrm flipH="1">
              <a:off x="7976064" y="1762242"/>
              <a:ext cx="38065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1">
              <a:extLst>
                <a:ext uri="{FF2B5EF4-FFF2-40B4-BE49-F238E27FC236}">
                  <a16:creationId xmlns:a16="http://schemas.microsoft.com/office/drawing/2014/main" id="{0294668C-1F57-6653-6EEF-BCED63D0CC54}"/>
                </a:ext>
              </a:extLst>
            </p:cNvPr>
            <p:cNvSpPr/>
            <p:nvPr/>
          </p:nvSpPr>
          <p:spPr>
            <a:xfrm>
              <a:off x="8184535" y="172483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椭圆 22">
              <a:extLst>
                <a:ext uri="{FF2B5EF4-FFF2-40B4-BE49-F238E27FC236}">
                  <a16:creationId xmlns:a16="http://schemas.microsoft.com/office/drawing/2014/main" id="{D31A22F8-67A5-1E04-9B39-85F44375FEB2}"/>
                </a:ext>
              </a:extLst>
            </p:cNvPr>
            <p:cNvSpPr/>
            <p:nvPr/>
          </p:nvSpPr>
          <p:spPr>
            <a:xfrm>
              <a:off x="7992528" y="1238378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椭圆 23">
              <a:extLst>
                <a:ext uri="{FF2B5EF4-FFF2-40B4-BE49-F238E27FC236}">
                  <a16:creationId xmlns:a16="http://schemas.microsoft.com/office/drawing/2014/main" id="{6A53C622-2EA1-26CE-01DF-68BB2E89787E}"/>
                </a:ext>
              </a:extLst>
            </p:cNvPr>
            <p:cNvSpPr/>
            <p:nvPr/>
          </p:nvSpPr>
          <p:spPr>
            <a:xfrm>
              <a:off x="7598388" y="2267905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椭圆 24">
              <a:extLst>
                <a:ext uri="{FF2B5EF4-FFF2-40B4-BE49-F238E27FC236}">
                  <a16:creationId xmlns:a16="http://schemas.microsoft.com/office/drawing/2014/main" id="{C32ABF16-7977-77DA-7E8B-9D04027BB9F4}"/>
                </a:ext>
              </a:extLst>
            </p:cNvPr>
            <p:cNvSpPr/>
            <p:nvPr/>
          </p:nvSpPr>
          <p:spPr>
            <a:xfrm>
              <a:off x="7378822" y="190683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31" name="直接连接符 25">
              <a:extLst>
                <a:ext uri="{FF2B5EF4-FFF2-40B4-BE49-F238E27FC236}">
                  <a16:creationId xmlns:a16="http://schemas.microsoft.com/office/drawing/2014/main" id="{853F98C4-54B3-8A95-11C2-97EA84703D7F}"/>
                </a:ext>
              </a:extLst>
            </p:cNvPr>
            <p:cNvCxnSpPr>
              <a:cxnSpLocks/>
              <a:stCxn id="28" idx="4"/>
              <a:endCxn id="16" idx="0"/>
            </p:cNvCxnSpPr>
            <p:nvPr/>
          </p:nvCxnSpPr>
          <p:spPr>
            <a:xfrm flipH="1">
              <a:off x="7940064" y="1310378"/>
              <a:ext cx="88464" cy="41586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26">
              <a:extLst>
                <a:ext uri="{FF2B5EF4-FFF2-40B4-BE49-F238E27FC236}">
                  <a16:creationId xmlns:a16="http://schemas.microsoft.com/office/drawing/2014/main" id="{5BE3B1CB-BF65-9656-F363-30926B36E0E3}"/>
                </a:ext>
              </a:extLst>
            </p:cNvPr>
            <p:cNvSpPr/>
            <p:nvPr/>
          </p:nvSpPr>
          <p:spPr>
            <a:xfrm>
              <a:off x="7962960" y="142641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矩形 27">
              <a:extLst>
                <a:ext uri="{FF2B5EF4-FFF2-40B4-BE49-F238E27FC236}">
                  <a16:creationId xmlns:a16="http://schemas.microsoft.com/office/drawing/2014/main" id="{3659F505-05EB-4A58-110C-5BECB1C657F5}"/>
                </a:ext>
              </a:extLst>
            </p:cNvPr>
            <p:cNvSpPr/>
            <p:nvPr/>
          </p:nvSpPr>
          <p:spPr>
            <a:xfrm>
              <a:off x="6916884" y="914401"/>
              <a:ext cx="2036285" cy="184954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34" name="直接箭头连接符 29">
              <a:extLst>
                <a:ext uri="{FF2B5EF4-FFF2-40B4-BE49-F238E27FC236}">
                  <a16:creationId xmlns:a16="http://schemas.microsoft.com/office/drawing/2014/main" id="{87A58D5C-E7F0-AD28-B253-3A000C01A310}"/>
                </a:ext>
              </a:extLst>
            </p:cNvPr>
            <p:cNvCxnSpPr>
              <a:cxnSpLocks/>
              <a:stCxn id="15" idx="1"/>
              <a:endCxn id="23" idx="5"/>
            </p:cNvCxnSpPr>
            <p:nvPr/>
          </p:nvCxnSpPr>
          <p:spPr>
            <a:xfrm flipH="1" flipV="1">
              <a:off x="8393365" y="2351260"/>
              <a:ext cx="213886" cy="29746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0">
              <a:extLst>
                <a:ext uri="{FF2B5EF4-FFF2-40B4-BE49-F238E27FC236}">
                  <a16:creationId xmlns:a16="http://schemas.microsoft.com/office/drawing/2014/main" id="{1500A76F-068E-7BF6-BC18-0D338DFDA000}"/>
                </a:ext>
              </a:extLst>
            </p:cNvPr>
            <p:cNvCxnSpPr>
              <a:cxnSpLocks/>
              <a:stCxn id="29" idx="0"/>
              <a:endCxn id="22" idx="3"/>
            </p:cNvCxnSpPr>
            <p:nvPr/>
          </p:nvCxnSpPr>
          <p:spPr>
            <a:xfrm flipV="1">
              <a:off x="7634388" y="2113155"/>
              <a:ext cx="83955" cy="15475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1">
              <a:extLst>
                <a:ext uri="{FF2B5EF4-FFF2-40B4-BE49-F238E27FC236}">
                  <a16:creationId xmlns:a16="http://schemas.microsoft.com/office/drawing/2014/main" id="{F92CE081-0F03-CD57-8856-7C1C13207EC9}"/>
                </a:ext>
              </a:extLst>
            </p:cNvPr>
            <p:cNvCxnSpPr>
              <a:cxnSpLocks/>
              <a:stCxn id="13" idx="7"/>
              <a:endCxn id="30" idx="2"/>
            </p:cNvCxnSpPr>
            <p:nvPr/>
          </p:nvCxnSpPr>
          <p:spPr>
            <a:xfrm flipV="1">
              <a:off x="7124362" y="1942832"/>
              <a:ext cx="254460" cy="8153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2">
              <a:extLst>
                <a:ext uri="{FF2B5EF4-FFF2-40B4-BE49-F238E27FC236}">
                  <a16:creationId xmlns:a16="http://schemas.microsoft.com/office/drawing/2014/main" id="{1C0EA596-F9D9-47B7-E402-1F33773588EE}"/>
                </a:ext>
              </a:extLst>
            </p:cNvPr>
            <p:cNvCxnSpPr>
              <a:cxnSpLocks/>
              <a:stCxn id="12" idx="5"/>
              <a:endCxn id="21" idx="1"/>
            </p:cNvCxnSpPr>
            <p:nvPr/>
          </p:nvCxnSpPr>
          <p:spPr>
            <a:xfrm>
              <a:off x="7575669" y="1076168"/>
              <a:ext cx="79963" cy="18829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3">
              <a:extLst>
                <a:ext uri="{FF2B5EF4-FFF2-40B4-BE49-F238E27FC236}">
                  <a16:creationId xmlns:a16="http://schemas.microsoft.com/office/drawing/2014/main" id="{61D79109-600C-9E91-F5A5-CE2F22133B01}"/>
                </a:ext>
              </a:extLst>
            </p:cNvPr>
            <p:cNvCxnSpPr>
              <a:cxnSpLocks/>
              <a:stCxn id="28" idx="4"/>
              <a:endCxn id="32" idx="0"/>
            </p:cNvCxnSpPr>
            <p:nvPr/>
          </p:nvCxnSpPr>
          <p:spPr>
            <a:xfrm flipH="1">
              <a:off x="7998960" y="1310378"/>
              <a:ext cx="29568" cy="11604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4">
              <a:extLst>
                <a:ext uri="{FF2B5EF4-FFF2-40B4-BE49-F238E27FC236}">
                  <a16:creationId xmlns:a16="http://schemas.microsoft.com/office/drawing/2014/main" id="{54BDD95F-B8C4-1346-7B72-07A9FC15557E}"/>
                </a:ext>
              </a:extLst>
            </p:cNvPr>
            <p:cNvCxnSpPr>
              <a:cxnSpLocks/>
              <a:stCxn id="14" idx="3"/>
              <a:endCxn id="24" idx="7"/>
            </p:cNvCxnSpPr>
            <p:nvPr/>
          </p:nvCxnSpPr>
          <p:spPr>
            <a:xfrm flipH="1">
              <a:off x="8462881" y="1183634"/>
              <a:ext cx="180370" cy="14837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5">
              <a:extLst>
                <a:ext uri="{FF2B5EF4-FFF2-40B4-BE49-F238E27FC236}">
                  <a16:creationId xmlns:a16="http://schemas.microsoft.com/office/drawing/2014/main" id="{37A37702-7444-C00E-A5EE-D1CF614E427E}"/>
                </a:ext>
              </a:extLst>
            </p:cNvPr>
            <p:cNvCxnSpPr>
              <a:cxnSpLocks/>
              <a:stCxn id="25" idx="2"/>
              <a:endCxn id="27" idx="6"/>
            </p:cNvCxnSpPr>
            <p:nvPr/>
          </p:nvCxnSpPr>
          <p:spPr>
            <a:xfrm flipH="1" flipV="1">
              <a:off x="8256535" y="1760835"/>
              <a:ext cx="100186" cy="1407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23">
            <a:extLst>
              <a:ext uri="{FF2B5EF4-FFF2-40B4-BE49-F238E27FC236}">
                <a16:creationId xmlns:a16="http://schemas.microsoft.com/office/drawing/2014/main" id="{BE62BAD1-8D4B-8B95-EF36-B2366D7B8440}"/>
              </a:ext>
            </a:extLst>
          </p:cNvPr>
          <p:cNvGrpSpPr/>
          <p:nvPr/>
        </p:nvGrpSpPr>
        <p:grpSpPr>
          <a:xfrm>
            <a:off x="2535240" y="2854503"/>
            <a:ext cx="1778306" cy="1615224"/>
            <a:chOff x="6916884" y="914401"/>
            <a:chExt cx="2036285" cy="1849545"/>
          </a:xfrm>
        </p:grpSpPr>
        <p:sp>
          <p:nvSpPr>
            <p:cNvPr id="42" name="椭圆 5">
              <a:extLst>
                <a:ext uri="{FF2B5EF4-FFF2-40B4-BE49-F238E27FC236}">
                  <a16:creationId xmlns:a16="http://schemas.microsoft.com/office/drawing/2014/main" id="{6814070A-8D97-CCD6-8717-1F3370A19576}"/>
                </a:ext>
              </a:extLst>
            </p:cNvPr>
            <p:cNvSpPr/>
            <p:nvPr/>
          </p:nvSpPr>
          <p:spPr>
            <a:xfrm>
              <a:off x="7514213" y="101471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椭圆 6">
              <a:extLst>
                <a:ext uri="{FF2B5EF4-FFF2-40B4-BE49-F238E27FC236}">
                  <a16:creationId xmlns:a16="http://schemas.microsoft.com/office/drawing/2014/main" id="{EE1A950E-C77D-3A4E-B1C9-D805C3083C25}"/>
                </a:ext>
              </a:extLst>
            </p:cNvPr>
            <p:cNvSpPr/>
            <p:nvPr/>
          </p:nvSpPr>
          <p:spPr>
            <a:xfrm>
              <a:off x="7062906" y="2013819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椭圆 7">
              <a:extLst>
                <a:ext uri="{FF2B5EF4-FFF2-40B4-BE49-F238E27FC236}">
                  <a16:creationId xmlns:a16="http://schemas.microsoft.com/office/drawing/2014/main" id="{4B85AEAB-8EDA-1FD8-F76C-38287D283230}"/>
                </a:ext>
              </a:extLst>
            </p:cNvPr>
            <p:cNvSpPr/>
            <p:nvPr/>
          </p:nvSpPr>
          <p:spPr>
            <a:xfrm>
              <a:off x="8639531" y="1122178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椭圆 8">
              <a:extLst>
                <a:ext uri="{FF2B5EF4-FFF2-40B4-BE49-F238E27FC236}">
                  <a16:creationId xmlns:a16="http://schemas.microsoft.com/office/drawing/2014/main" id="{A69AF374-A051-6A66-635F-7E5E19ECCC5D}"/>
                </a:ext>
              </a:extLst>
            </p:cNvPr>
            <p:cNvSpPr/>
            <p:nvPr/>
          </p:nvSpPr>
          <p:spPr>
            <a:xfrm>
              <a:off x="8596707" y="2638181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椭圆 9">
              <a:extLst>
                <a:ext uri="{FF2B5EF4-FFF2-40B4-BE49-F238E27FC236}">
                  <a16:creationId xmlns:a16="http://schemas.microsoft.com/office/drawing/2014/main" id="{FC09E245-6B42-D5E7-A9A0-126221DB25BC}"/>
                </a:ext>
              </a:extLst>
            </p:cNvPr>
            <p:cNvSpPr/>
            <p:nvPr/>
          </p:nvSpPr>
          <p:spPr>
            <a:xfrm>
              <a:off x="8329425" y="172624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椭圆 10">
              <a:extLst>
                <a:ext uri="{FF2B5EF4-FFF2-40B4-BE49-F238E27FC236}">
                  <a16:creationId xmlns:a16="http://schemas.microsoft.com/office/drawing/2014/main" id="{7EA3B7AD-82FA-8461-9D9B-10ADF82EC821}"/>
                </a:ext>
              </a:extLst>
            </p:cNvPr>
            <p:cNvSpPr/>
            <p:nvPr/>
          </p:nvSpPr>
          <p:spPr>
            <a:xfrm>
              <a:off x="8006176" y="1292970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椭圆 11">
              <a:extLst>
                <a:ext uri="{FF2B5EF4-FFF2-40B4-BE49-F238E27FC236}">
                  <a16:creationId xmlns:a16="http://schemas.microsoft.com/office/drawing/2014/main" id="{99967390-9297-DB15-AD9C-4F65FC943CFC}"/>
                </a:ext>
              </a:extLst>
            </p:cNvPr>
            <p:cNvSpPr/>
            <p:nvPr/>
          </p:nvSpPr>
          <p:spPr>
            <a:xfrm>
              <a:off x="7598388" y="2267905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49" name="直接连接符 12">
              <a:extLst>
                <a:ext uri="{FF2B5EF4-FFF2-40B4-BE49-F238E27FC236}">
                  <a16:creationId xmlns:a16="http://schemas.microsoft.com/office/drawing/2014/main" id="{93E147FF-1F64-F853-E8C2-28CAC9780C62}"/>
                </a:ext>
              </a:extLst>
            </p:cNvPr>
            <p:cNvCxnSpPr>
              <a:stCxn id="47" idx="5"/>
              <a:endCxn id="46" idx="1"/>
            </p:cNvCxnSpPr>
            <p:nvPr/>
          </p:nvCxnSpPr>
          <p:spPr>
            <a:xfrm>
              <a:off x="8067632" y="1354426"/>
              <a:ext cx="272337" cy="382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13">
              <a:extLst>
                <a:ext uri="{FF2B5EF4-FFF2-40B4-BE49-F238E27FC236}">
                  <a16:creationId xmlns:a16="http://schemas.microsoft.com/office/drawing/2014/main" id="{3447C279-E5B8-4CF9-B7E1-F5B1A38E73B0}"/>
                </a:ext>
              </a:extLst>
            </p:cNvPr>
            <p:cNvCxnSpPr>
              <a:stCxn id="44" idx="4"/>
              <a:endCxn id="45" idx="0"/>
            </p:cNvCxnSpPr>
            <p:nvPr/>
          </p:nvCxnSpPr>
          <p:spPr>
            <a:xfrm flipH="1">
              <a:off x="8632707" y="1194178"/>
              <a:ext cx="42824" cy="144400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14">
              <a:extLst>
                <a:ext uri="{FF2B5EF4-FFF2-40B4-BE49-F238E27FC236}">
                  <a16:creationId xmlns:a16="http://schemas.microsoft.com/office/drawing/2014/main" id="{389FF545-DF8E-8A62-DFE9-EA3B67681E7C}"/>
                </a:ext>
              </a:extLst>
            </p:cNvPr>
            <p:cNvSpPr/>
            <p:nvPr/>
          </p:nvSpPr>
          <p:spPr>
            <a:xfrm>
              <a:off x="8115548" y="1426426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椭圆 15">
              <a:extLst>
                <a:ext uri="{FF2B5EF4-FFF2-40B4-BE49-F238E27FC236}">
                  <a16:creationId xmlns:a16="http://schemas.microsoft.com/office/drawing/2014/main" id="{22C7E502-2B99-2F5E-BC89-FC4F87FA2835}"/>
                </a:ext>
              </a:extLst>
            </p:cNvPr>
            <p:cNvSpPr/>
            <p:nvPr/>
          </p:nvSpPr>
          <p:spPr>
            <a:xfrm>
              <a:off x="8614707" y="209405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椭圆 16">
              <a:extLst>
                <a:ext uri="{FF2B5EF4-FFF2-40B4-BE49-F238E27FC236}">
                  <a16:creationId xmlns:a16="http://schemas.microsoft.com/office/drawing/2014/main" id="{37E1EC49-B852-2035-6DAA-A38148FD6F4B}"/>
                </a:ext>
              </a:extLst>
            </p:cNvPr>
            <p:cNvSpPr/>
            <p:nvPr/>
          </p:nvSpPr>
          <p:spPr>
            <a:xfrm>
              <a:off x="8234317" y="159995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椭圆 17">
              <a:extLst>
                <a:ext uri="{FF2B5EF4-FFF2-40B4-BE49-F238E27FC236}">
                  <a16:creationId xmlns:a16="http://schemas.microsoft.com/office/drawing/2014/main" id="{FBCF7082-D957-AB44-D342-0F40DB6930B6}"/>
                </a:ext>
              </a:extLst>
            </p:cNvPr>
            <p:cNvSpPr/>
            <p:nvPr/>
          </p:nvSpPr>
          <p:spPr>
            <a:xfrm>
              <a:off x="8623123" y="173137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55" name="直接箭头连接符 18">
              <a:extLst>
                <a:ext uri="{FF2B5EF4-FFF2-40B4-BE49-F238E27FC236}">
                  <a16:creationId xmlns:a16="http://schemas.microsoft.com/office/drawing/2014/main" id="{DA9C7CF7-C7A0-A9D2-73B8-374428D4CA55}"/>
                </a:ext>
              </a:extLst>
            </p:cNvPr>
            <p:cNvCxnSpPr>
              <a:cxnSpLocks/>
              <a:stCxn id="44" idx="4"/>
              <a:endCxn id="54" idx="0"/>
            </p:cNvCxnSpPr>
            <p:nvPr/>
          </p:nvCxnSpPr>
          <p:spPr>
            <a:xfrm flipH="1">
              <a:off x="8659123" y="1194178"/>
              <a:ext cx="16408" cy="53719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19">
              <a:extLst>
                <a:ext uri="{FF2B5EF4-FFF2-40B4-BE49-F238E27FC236}">
                  <a16:creationId xmlns:a16="http://schemas.microsoft.com/office/drawing/2014/main" id="{75DC1741-C6EC-FF97-9F01-0BF04FE6505D}"/>
                </a:ext>
              </a:extLst>
            </p:cNvPr>
            <p:cNvCxnSpPr>
              <a:cxnSpLocks/>
              <a:stCxn id="45" idx="0"/>
              <a:endCxn id="52" idx="4"/>
            </p:cNvCxnSpPr>
            <p:nvPr/>
          </p:nvCxnSpPr>
          <p:spPr>
            <a:xfrm flipV="1">
              <a:off x="8632707" y="2166055"/>
              <a:ext cx="18000" cy="47212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20">
              <a:extLst>
                <a:ext uri="{FF2B5EF4-FFF2-40B4-BE49-F238E27FC236}">
                  <a16:creationId xmlns:a16="http://schemas.microsoft.com/office/drawing/2014/main" id="{4B630652-09E5-488D-EC08-C49F0AE26966}"/>
                </a:ext>
              </a:extLst>
            </p:cNvPr>
            <p:cNvCxnSpPr>
              <a:cxnSpLocks/>
              <a:endCxn id="53" idx="5"/>
            </p:cNvCxnSpPr>
            <p:nvPr/>
          </p:nvCxnSpPr>
          <p:spPr>
            <a:xfrm flipH="1" flipV="1">
              <a:off x="8295773" y="1661410"/>
              <a:ext cx="44198" cy="7537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21">
              <a:extLst>
                <a:ext uri="{FF2B5EF4-FFF2-40B4-BE49-F238E27FC236}">
                  <a16:creationId xmlns:a16="http://schemas.microsoft.com/office/drawing/2014/main" id="{6F0F4DDB-2EE3-9FB3-88D1-5421F2602BE6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8067632" y="1354426"/>
              <a:ext cx="58460" cy="82544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22">
              <a:extLst>
                <a:ext uri="{FF2B5EF4-FFF2-40B4-BE49-F238E27FC236}">
                  <a16:creationId xmlns:a16="http://schemas.microsoft.com/office/drawing/2014/main" id="{CD22A254-4F2B-3B5A-D501-7126B4C255EB}"/>
                </a:ext>
              </a:extLst>
            </p:cNvPr>
            <p:cNvSpPr/>
            <p:nvPr/>
          </p:nvSpPr>
          <p:spPr>
            <a:xfrm>
              <a:off x="6916884" y="914401"/>
              <a:ext cx="2036285" cy="184954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组合 40">
            <a:extLst>
              <a:ext uri="{FF2B5EF4-FFF2-40B4-BE49-F238E27FC236}">
                <a16:creationId xmlns:a16="http://schemas.microsoft.com/office/drawing/2014/main" id="{EB67E849-E8E3-CAB2-583D-BD8B28BB5887}"/>
              </a:ext>
            </a:extLst>
          </p:cNvPr>
          <p:cNvGrpSpPr/>
          <p:nvPr/>
        </p:nvGrpSpPr>
        <p:grpSpPr>
          <a:xfrm>
            <a:off x="4640140" y="2850062"/>
            <a:ext cx="1778306" cy="1615224"/>
            <a:chOff x="6916884" y="914401"/>
            <a:chExt cx="2036285" cy="1849545"/>
          </a:xfrm>
        </p:grpSpPr>
        <p:sp>
          <p:nvSpPr>
            <p:cNvPr id="61" name="椭圆 5">
              <a:extLst>
                <a:ext uri="{FF2B5EF4-FFF2-40B4-BE49-F238E27FC236}">
                  <a16:creationId xmlns:a16="http://schemas.microsoft.com/office/drawing/2014/main" id="{C1791118-6616-CF78-3E94-8B0991EDC3C3}"/>
                </a:ext>
              </a:extLst>
            </p:cNvPr>
            <p:cNvSpPr/>
            <p:nvPr/>
          </p:nvSpPr>
          <p:spPr>
            <a:xfrm>
              <a:off x="7514213" y="101471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2" name="椭圆 6">
              <a:extLst>
                <a:ext uri="{FF2B5EF4-FFF2-40B4-BE49-F238E27FC236}">
                  <a16:creationId xmlns:a16="http://schemas.microsoft.com/office/drawing/2014/main" id="{0C9BB5EE-A644-413D-0A08-9A6D76E23D4C}"/>
                </a:ext>
              </a:extLst>
            </p:cNvPr>
            <p:cNvSpPr/>
            <p:nvPr/>
          </p:nvSpPr>
          <p:spPr>
            <a:xfrm>
              <a:off x="7062906" y="2013819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3" name="椭圆 7">
              <a:extLst>
                <a:ext uri="{FF2B5EF4-FFF2-40B4-BE49-F238E27FC236}">
                  <a16:creationId xmlns:a16="http://schemas.microsoft.com/office/drawing/2014/main" id="{EC5DEBF2-5B66-7976-956A-3D8B8BD17AE2}"/>
                </a:ext>
              </a:extLst>
            </p:cNvPr>
            <p:cNvSpPr/>
            <p:nvPr/>
          </p:nvSpPr>
          <p:spPr>
            <a:xfrm>
              <a:off x="8632707" y="1122178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4" name="椭圆 8">
              <a:extLst>
                <a:ext uri="{FF2B5EF4-FFF2-40B4-BE49-F238E27FC236}">
                  <a16:creationId xmlns:a16="http://schemas.microsoft.com/office/drawing/2014/main" id="{314CBDC0-5476-F057-D865-B99330C651C8}"/>
                </a:ext>
              </a:extLst>
            </p:cNvPr>
            <p:cNvSpPr/>
            <p:nvPr/>
          </p:nvSpPr>
          <p:spPr>
            <a:xfrm>
              <a:off x="8596707" y="2638181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5" name="椭圆 9">
              <a:extLst>
                <a:ext uri="{FF2B5EF4-FFF2-40B4-BE49-F238E27FC236}">
                  <a16:creationId xmlns:a16="http://schemas.microsoft.com/office/drawing/2014/main" id="{6DD2EBA9-66C4-F4EB-2FF8-31877EE6CB4D}"/>
                </a:ext>
              </a:extLst>
            </p:cNvPr>
            <p:cNvSpPr/>
            <p:nvPr/>
          </p:nvSpPr>
          <p:spPr>
            <a:xfrm>
              <a:off x="8329425" y="1726242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6" name="椭圆 10">
              <a:extLst>
                <a:ext uri="{FF2B5EF4-FFF2-40B4-BE49-F238E27FC236}">
                  <a16:creationId xmlns:a16="http://schemas.microsoft.com/office/drawing/2014/main" id="{8D2B6B09-6BF9-7C0F-947B-BB2522EB7068}"/>
                </a:ext>
              </a:extLst>
            </p:cNvPr>
            <p:cNvSpPr/>
            <p:nvPr/>
          </p:nvSpPr>
          <p:spPr>
            <a:xfrm>
              <a:off x="8006176" y="1292970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7" name="椭圆 11">
              <a:extLst>
                <a:ext uri="{FF2B5EF4-FFF2-40B4-BE49-F238E27FC236}">
                  <a16:creationId xmlns:a16="http://schemas.microsoft.com/office/drawing/2014/main" id="{7F582D54-9346-7650-F7E3-616B8BBD0799}"/>
                </a:ext>
              </a:extLst>
            </p:cNvPr>
            <p:cNvSpPr/>
            <p:nvPr/>
          </p:nvSpPr>
          <p:spPr>
            <a:xfrm>
              <a:off x="7598388" y="2267905"/>
              <a:ext cx="72000" cy="72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68" name="直接连接符 12">
              <a:extLst>
                <a:ext uri="{FF2B5EF4-FFF2-40B4-BE49-F238E27FC236}">
                  <a16:creationId xmlns:a16="http://schemas.microsoft.com/office/drawing/2014/main" id="{484C4F07-CCAA-92A6-58DE-0D73855EBDF9}"/>
                </a:ext>
              </a:extLst>
            </p:cNvPr>
            <p:cNvCxnSpPr>
              <a:cxnSpLocks/>
              <a:stCxn id="66" idx="5"/>
              <a:endCxn id="65" idx="1"/>
            </p:cNvCxnSpPr>
            <p:nvPr/>
          </p:nvCxnSpPr>
          <p:spPr>
            <a:xfrm>
              <a:off x="8067632" y="1354426"/>
              <a:ext cx="272337" cy="382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13">
              <a:extLst>
                <a:ext uri="{FF2B5EF4-FFF2-40B4-BE49-F238E27FC236}">
                  <a16:creationId xmlns:a16="http://schemas.microsoft.com/office/drawing/2014/main" id="{1F095AFF-79F9-AFE7-D9CB-854310E26580}"/>
                </a:ext>
              </a:extLst>
            </p:cNvPr>
            <p:cNvCxnSpPr>
              <a:cxnSpLocks/>
              <a:stCxn id="67" idx="7"/>
              <a:endCxn id="65" idx="3"/>
            </p:cNvCxnSpPr>
            <p:nvPr/>
          </p:nvCxnSpPr>
          <p:spPr>
            <a:xfrm flipV="1">
              <a:off x="7659844" y="1787698"/>
              <a:ext cx="680125" cy="49075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14">
              <a:extLst>
                <a:ext uri="{FF2B5EF4-FFF2-40B4-BE49-F238E27FC236}">
                  <a16:creationId xmlns:a16="http://schemas.microsoft.com/office/drawing/2014/main" id="{38892770-5A8B-7E71-FCF3-6E6A635643D9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7670388" y="2303905"/>
              <a:ext cx="926319" cy="34193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15">
              <a:extLst>
                <a:ext uri="{FF2B5EF4-FFF2-40B4-BE49-F238E27FC236}">
                  <a16:creationId xmlns:a16="http://schemas.microsoft.com/office/drawing/2014/main" id="{6A81DBC6-2720-5580-D256-36E5FB1E9215}"/>
                </a:ext>
              </a:extLst>
            </p:cNvPr>
            <p:cNvCxnSpPr>
              <a:cxnSpLocks/>
              <a:stCxn id="62" idx="6"/>
              <a:endCxn id="67" idx="1"/>
            </p:cNvCxnSpPr>
            <p:nvPr/>
          </p:nvCxnSpPr>
          <p:spPr>
            <a:xfrm>
              <a:off x="7134906" y="2049819"/>
              <a:ext cx="474026" cy="22863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16">
              <a:extLst>
                <a:ext uri="{FF2B5EF4-FFF2-40B4-BE49-F238E27FC236}">
                  <a16:creationId xmlns:a16="http://schemas.microsoft.com/office/drawing/2014/main" id="{9664831E-C571-F9FA-A069-0CE8617CDB19}"/>
                </a:ext>
              </a:extLst>
            </p:cNvPr>
            <p:cNvCxnSpPr>
              <a:cxnSpLocks/>
              <a:stCxn id="66" idx="7"/>
              <a:endCxn id="63" idx="2"/>
            </p:cNvCxnSpPr>
            <p:nvPr/>
          </p:nvCxnSpPr>
          <p:spPr>
            <a:xfrm flipV="1">
              <a:off x="8067632" y="1158178"/>
              <a:ext cx="565075" cy="14533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17">
              <a:extLst>
                <a:ext uri="{FF2B5EF4-FFF2-40B4-BE49-F238E27FC236}">
                  <a16:creationId xmlns:a16="http://schemas.microsoft.com/office/drawing/2014/main" id="{EB981F51-058F-B097-9DE5-F0243EDC2F87}"/>
                </a:ext>
              </a:extLst>
            </p:cNvPr>
            <p:cNvCxnSpPr>
              <a:cxnSpLocks/>
              <a:stCxn id="61" idx="6"/>
              <a:endCxn id="66" idx="1"/>
            </p:cNvCxnSpPr>
            <p:nvPr/>
          </p:nvCxnSpPr>
          <p:spPr>
            <a:xfrm>
              <a:off x="7586213" y="1050712"/>
              <a:ext cx="430507" cy="25280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18">
              <a:extLst>
                <a:ext uri="{FF2B5EF4-FFF2-40B4-BE49-F238E27FC236}">
                  <a16:creationId xmlns:a16="http://schemas.microsoft.com/office/drawing/2014/main" id="{C0999E9B-E51A-7312-C615-A803A010F164}"/>
                </a:ext>
              </a:extLst>
            </p:cNvPr>
            <p:cNvSpPr/>
            <p:nvPr/>
          </p:nvSpPr>
          <p:spPr>
            <a:xfrm>
              <a:off x="6916884" y="914401"/>
              <a:ext cx="2036285" cy="184954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5" name="直接连接符 19">
              <a:extLst>
                <a:ext uri="{FF2B5EF4-FFF2-40B4-BE49-F238E27FC236}">
                  <a16:creationId xmlns:a16="http://schemas.microsoft.com/office/drawing/2014/main" id="{AA4A82B3-7E11-614F-98C5-78DA2ED32EE2}"/>
                </a:ext>
              </a:extLst>
            </p:cNvPr>
            <p:cNvCxnSpPr>
              <a:cxnSpLocks/>
            </p:cNvCxnSpPr>
            <p:nvPr/>
          </p:nvCxnSpPr>
          <p:spPr>
            <a:xfrm>
              <a:off x="7134906" y="2049819"/>
              <a:ext cx="474026" cy="22863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20">
              <a:extLst>
                <a:ext uri="{FF2B5EF4-FFF2-40B4-BE49-F238E27FC236}">
                  <a16:creationId xmlns:a16="http://schemas.microsoft.com/office/drawing/2014/main" id="{4368C813-B87C-FA4A-94C9-E36830CDB6AA}"/>
                </a:ext>
              </a:extLst>
            </p:cNvPr>
            <p:cNvSpPr/>
            <p:nvPr/>
          </p:nvSpPr>
          <p:spPr>
            <a:xfrm>
              <a:off x="7272950" y="21014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7" name="直接箭头连接符 21">
              <a:extLst>
                <a:ext uri="{FF2B5EF4-FFF2-40B4-BE49-F238E27FC236}">
                  <a16:creationId xmlns:a16="http://schemas.microsoft.com/office/drawing/2014/main" id="{229774BE-17DA-D060-D0BE-D32F22A880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8234" y="2206753"/>
              <a:ext cx="130698" cy="7169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22">
              <a:extLst>
                <a:ext uri="{FF2B5EF4-FFF2-40B4-BE49-F238E27FC236}">
                  <a16:creationId xmlns:a16="http://schemas.microsoft.com/office/drawing/2014/main" id="{AF74105F-7292-72E7-57C2-941E569631E6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7134906" y="2049819"/>
              <a:ext cx="148588" cy="6213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23">
              <a:extLst>
                <a:ext uri="{FF2B5EF4-FFF2-40B4-BE49-F238E27FC236}">
                  <a16:creationId xmlns:a16="http://schemas.microsoft.com/office/drawing/2014/main" id="{898DAC5A-6F96-954E-8F8D-B98B3F50B1EE}"/>
                </a:ext>
              </a:extLst>
            </p:cNvPr>
            <p:cNvCxnSpPr>
              <a:cxnSpLocks/>
            </p:cNvCxnSpPr>
            <p:nvPr/>
          </p:nvCxnSpPr>
          <p:spPr>
            <a:xfrm>
              <a:off x="7586213" y="1050712"/>
              <a:ext cx="430507" cy="25280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24">
              <a:extLst>
                <a:ext uri="{FF2B5EF4-FFF2-40B4-BE49-F238E27FC236}">
                  <a16:creationId xmlns:a16="http://schemas.microsoft.com/office/drawing/2014/main" id="{2D49942D-F4F6-0FCD-4486-2720CDF1F749}"/>
                </a:ext>
              </a:extLst>
            </p:cNvPr>
            <p:cNvSpPr/>
            <p:nvPr/>
          </p:nvSpPr>
          <p:spPr>
            <a:xfrm>
              <a:off x="7697537" y="110511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81" name="直接箭头连接符 25">
              <a:extLst>
                <a:ext uri="{FF2B5EF4-FFF2-40B4-BE49-F238E27FC236}">
                  <a16:creationId xmlns:a16="http://schemas.microsoft.com/office/drawing/2014/main" id="{92B8D4D5-07BE-B5C7-926A-1C68CC7E1971}"/>
                </a:ext>
              </a:extLst>
            </p:cNvPr>
            <p:cNvCxnSpPr>
              <a:cxnSpLocks/>
              <a:stCxn id="61" idx="6"/>
            </p:cNvCxnSpPr>
            <p:nvPr/>
          </p:nvCxnSpPr>
          <p:spPr>
            <a:xfrm>
              <a:off x="7586213" y="1050712"/>
              <a:ext cx="121868" cy="6812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26">
              <a:extLst>
                <a:ext uri="{FF2B5EF4-FFF2-40B4-BE49-F238E27FC236}">
                  <a16:creationId xmlns:a16="http://schemas.microsoft.com/office/drawing/2014/main" id="{AFB8C9E2-D4BD-F560-5D1B-6DE0020AC3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0445" y="1233490"/>
              <a:ext cx="106275" cy="70024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27">
              <a:extLst>
                <a:ext uri="{FF2B5EF4-FFF2-40B4-BE49-F238E27FC236}">
                  <a16:creationId xmlns:a16="http://schemas.microsoft.com/office/drawing/2014/main" id="{6FFE37BB-38FC-B1C7-D33D-B5FC7854C3F6}"/>
                </a:ext>
              </a:extLst>
            </p:cNvPr>
            <p:cNvCxnSpPr>
              <a:cxnSpLocks/>
              <a:stCxn id="67" idx="7"/>
            </p:cNvCxnSpPr>
            <p:nvPr/>
          </p:nvCxnSpPr>
          <p:spPr>
            <a:xfrm flipV="1">
              <a:off x="7659844" y="2206753"/>
              <a:ext cx="109693" cy="7169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28">
              <a:extLst>
                <a:ext uri="{FF2B5EF4-FFF2-40B4-BE49-F238E27FC236}">
                  <a16:creationId xmlns:a16="http://schemas.microsoft.com/office/drawing/2014/main" id="{9B1BA8CA-BD96-6DFA-88C9-E6EED6CD32BA}"/>
                </a:ext>
              </a:extLst>
            </p:cNvPr>
            <p:cNvCxnSpPr>
              <a:cxnSpLocks/>
            </p:cNvCxnSpPr>
            <p:nvPr/>
          </p:nvCxnSpPr>
          <p:spPr>
            <a:xfrm>
              <a:off x="7651070" y="2303260"/>
              <a:ext cx="227448" cy="82719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29">
              <a:extLst>
                <a:ext uri="{FF2B5EF4-FFF2-40B4-BE49-F238E27FC236}">
                  <a16:creationId xmlns:a16="http://schemas.microsoft.com/office/drawing/2014/main" id="{084EE22A-2533-7E6F-C0FF-C310A86FB216}"/>
                </a:ext>
              </a:extLst>
            </p:cNvPr>
            <p:cNvCxnSpPr>
              <a:cxnSpLocks/>
              <a:stCxn id="66" idx="5"/>
            </p:cNvCxnSpPr>
            <p:nvPr/>
          </p:nvCxnSpPr>
          <p:spPr>
            <a:xfrm>
              <a:off x="8067632" y="1354426"/>
              <a:ext cx="105261" cy="13413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30">
              <a:extLst>
                <a:ext uri="{FF2B5EF4-FFF2-40B4-BE49-F238E27FC236}">
                  <a16:creationId xmlns:a16="http://schemas.microsoft.com/office/drawing/2014/main" id="{94C15B9D-AE6E-64ED-ACED-25A360D72013}"/>
                </a:ext>
              </a:extLst>
            </p:cNvPr>
            <p:cNvCxnSpPr>
              <a:cxnSpLocks/>
              <a:stCxn id="66" idx="7"/>
            </p:cNvCxnSpPr>
            <p:nvPr/>
          </p:nvCxnSpPr>
          <p:spPr>
            <a:xfrm flipV="1">
              <a:off x="8067632" y="1265831"/>
              <a:ext cx="131801" cy="3768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31">
              <a:extLst>
                <a:ext uri="{FF2B5EF4-FFF2-40B4-BE49-F238E27FC236}">
                  <a16:creationId xmlns:a16="http://schemas.microsoft.com/office/drawing/2014/main" id="{49B0197D-36F3-ADAA-843F-2A41CC3AE247}"/>
                </a:ext>
              </a:extLst>
            </p:cNvPr>
            <p:cNvCxnSpPr>
              <a:cxnSpLocks/>
              <a:stCxn id="63" idx="2"/>
              <a:endCxn id="88" idx="6"/>
            </p:cNvCxnSpPr>
            <p:nvPr/>
          </p:nvCxnSpPr>
          <p:spPr>
            <a:xfrm flipH="1">
              <a:off x="8515777" y="1158178"/>
              <a:ext cx="116930" cy="3600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32">
              <a:extLst>
                <a:ext uri="{FF2B5EF4-FFF2-40B4-BE49-F238E27FC236}">
                  <a16:creationId xmlns:a16="http://schemas.microsoft.com/office/drawing/2014/main" id="{51964EA1-A278-F96E-70B1-BC18FD60117D}"/>
                </a:ext>
              </a:extLst>
            </p:cNvPr>
            <p:cNvSpPr/>
            <p:nvPr/>
          </p:nvSpPr>
          <p:spPr>
            <a:xfrm>
              <a:off x="8443777" y="115817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89" name="直接箭头连接符 33">
              <a:extLst>
                <a:ext uri="{FF2B5EF4-FFF2-40B4-BE49-F238E27FC236}">
                  <a16:creationId xmlns:a16="http://schemas.microsoft.com/office/drawing/2014/main" id="{CBF8E764-5E80-9D10-FA0D-4B36884426EC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 flipH="1">
              <a:off x="8228409" y="1787698"/>
              <a:ext cx="111560" cy="829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34">
              <a:extLst>
                <a:ext uri="{FF2B5EF4-FFF2-40B4-BE49-F238E27FC236}">
                  <a16:creationId xmlns:a16="http://schemas.microsoft.com/office/drawing/2014/main" id="{9CE9AFD5-D57E-C5DC-E9D2-9E889B38F797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8240181" y="1602654"/>
              <a:ext cx="99788" cy="13413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35">
              <a:extLst>
                <a:ext uri="{FF2B5EF4-FFF2-40B4-BE49-F238E27FC236}">
                  <a16:creationId xmlns:a16="http://schemas.microsoft.com/office/drawing/2014/main" id="{1BD35D1A-6C85-9E63-3033-1B82D42CB502}"/>
                </a:ext>
              </a:extLst>
            </p:cNvPr>
            <p:cNvSpPr/>
            <p:nvPr/>
          </p:nvSpPr>
          <p:spPr>
            <a:xfrm>
              <a:off x="7871473" y="224180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2" name="椭圆 36">
              <a:extLst>
                <a:ext uri="{FF2B5EF4-FFF2-40B4-BE49-F238E27FC236}">
                  <a16:creationId xmlns:a16="http://schemas.microsoft.com/office/drawing/2014/main" id="{BB0CE526-111C-AF44-B18D-5B42254BC777}"/>
                </a:ext>
              </a:extLst>
            </p:cNvPr>
            <p:cNvSpPr/>
            <p:nvPr/>
          </p:nvSpPr>
          <p:spPr>
            <a:xfrm>
              <a:off x="8145961" y="168855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3" name="椭圆 37">
              <a:extLst>
                <a:ext uri="{FF2B5EF4-FFF2-40B4-BE49-F238E27FC236}">
                  <a16:creationId xmlns:a16="http://schemas.microsoft.com/office/drawing/2014/main" id="{A7C51F6C-192F-D5F9-B899-80965E21140F}"/>
                </a:ext>
              </a:extLst>
            </p:cNvPr>
            <p:cNvSpPr/>
            <p:nvPr/>
          </p:nvSpPr>
          <p:spPr>
            <a:xfrm>
              <a:off x="8156409" y="133056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94" name="直接箭头连接符 38">
              <a:extLst>
                <a:ext uri="{FF2B5EF4-FFF2-40B4-BE49-F238E27FC236}">
                  <a16:creationId xmlns:a16="http://schemas.microsoft.com/office/drawing/2014/main" id="{8B34769D-5CC7-844A-A2F8-D820F15B9878}"/>
                </a:ext>
              </a:extLst>
            </p:cNvPr>
            <p:cNvCxnSpPr>
              <a:cxnSpLocks/>
              <a:stCxn id="64" idx="1"/>
              <a:endCxn id="95" idx="6"/>
            </p:cNvCxnSpPr>
            <p:nvPr/>
          </p:nvCxnSpPr>
          <p:spPr>
            <a:xfrm flipH="1" flipV="1">
              <a:off x="8378125" y="2561150"/>
              <a:ext cx="229126" cy="8757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椭圆 39">
              <a:extLst>
                <a:ext uri="{FF2B5EF4-FFF2-40B4-BE49-F238E27FC236}">
                  <a16:creationId xmlns:a16="http://schemas.microsoft.com/office/drawing/2014/main" id="{BBA8D5BC-CB6D-CCE2-D91D-6318D34CAF5E}"/>
                </a:ext>
              </a:extLst>
            </p:cNvPr>
            <p:cNvSpPr/>
            <p:nvPr/>
          </p:nvSpPr>
          <p:spPr>
            <a:xfrm>
              <a:off x="8306125" y="252515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6" name="椭圆 5">
            <a:extLst>
              <a:ext uri="{FF2B5EF4-FFF2-40B4-BE49-F238E27FC236}">
                <a16:creationId xmlns:a16="http://schemas.microsoft.com/office/drawing/2014/main" id="{5A781BED-9F64-4069-A280-5FA20652EF60}"/>
              </a:ext>
            </a:extLst>
          </p:cNvPr>
          <p:cNvSpPr/>
          <p:nvPr/>
        </p:nvSpPr>
        <p:spPr>
          <a:xfrm>
            <a:off x="7678232" y="3257730"/>
            <a:ext cx="893271" cy="89327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20000"/>
                  <a:lumOff val="80000"/>
                </a:schemeClr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椭圆 6">
            <a:extLst>
              <a:ext uri="{FF2B5EF4-FFF2-40B4-BE49-F238E27FC236}">
                <a16:creationId xmlns:a16="http://schemas.microsoft.com/office/drawing/2014/main" id="{66DF9DE3-26A5-DF76-BB23-69E32F537AB2}"/>
              </a:ext>
            </a:extLst>
          </p:cNvPr>
          <p:cNvSpPr/>
          <p:nvPr/>
        </p:nvSpPr>
        <p:spPr>
          <a:xfrm>
            <a:off x="7291122" y="2957060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7">
            <a:extLst>
              <a:ext uri="{FF2B5EF4-FFF2-40B4-BE49-F238E27FC236}">
                <a16:creationId xmlns:a16="http://schemas.microsoft.com/office/drawing/2014/main" id="{32663E6F-9C58-36C8-9F23-8525BE503A6E}"/>
              </a:ext>
            </a:extLst>
          </p:cNvPr>
          <p:cNvSpPr/>
          <p:nvPr/>
        </p:nvSpPr>
        <p:spPr>
          <a:xfrm>
            <a:off x="6839815" y="3956167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8">
            <a:extLst>
              <a:ext uri="{FF2B5EF4-FFF2-40B4-BE49-F238E27FC236}">
                <a16:creationId xmlns:a16="http://schemas.microsoft.com/office/drawing/2014/main" id="{6EC74B3A-1B54-5DBA-563A-186D8D30EAC5}"/>
              </a:ext>
            </a:extLst>
          </p:cNvPr>
          <p:cNvSpPr/>
          <p:nvPr/>
        </p:nvSpPr>
        <p:spPr>
          <a:xfrm>
            <a:off x="8409616" y="3064526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">
            <a:extLst>
              <a:ext uri="{FF2B5EF4-FFF2-40B4-BE49-F238E27FC236}">
                <a16:creationId xmlns:a16="http://schemas.microsoft.com/office/drawing/2014/main" id="{30F03F11-2AB5-2FE9-7E6C-9601214661F1}"/>
              </a:ext>
            </a:extLst>
          </p:cNvPr>
          <p:cNvSpPr/>
          <p:nvPr/>
        </p:nvSpPr>
        <p:spPr>
          <a:xfrm>
            <a:off x="8281514" y="4351357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">
            <a:extLst>
              <a:ext uri="{FF2B5EF4-FFF2-40B4-BE49-F238E27FC236}">
                <a16:creationId xmlns:a16="http://schemas.microsoft.com/office/drawing/2014/main" id="{BFB372E5-18F4-A76F-09A5-A39D3E1171FC}"/>
              </a:ext>
            </a:extLst>
          </p:cNvPr>
          <p:cNvSpPr/>
          <p:nvPr/>
        </p:nvSpPr>
        <p:spPr>
          <a:xfrm>
            <a:off x="8106334" y="3668590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1">
            <a:extLst>
              <a:ext uri="{FF2B5EF4-FFF2-40B4-BE49-F238E27FC236}">
                <a16:creationId xmlns:a16="http://schemas.microsoft.com/office/drawing/2014/main" id="{4DF0240C-9AB7-F9C4-12ED-66B50F6A6338}"/>
              </a:ext>
            </a:extLst>
          </p:cNvPr>
          <p:cNvSpPr/>
          <p:nvPr/>
        </p:nvSpPr>
        <p:spPr>
          <a:xfrm>
            <a:off x="7783085" y="3235318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2">
            <a:extLst>
              <a:ext uri="{FF2B5EF4-FFF2-40B4-BE49-F238E27FC236}">
                <a16:creationId xmlns:a16="http://schemas.microsoft.com/office/drawing/2014/main" id="{8E991A5D-E75E-0FA9-9936-5D196A0A6BD3}"/>
              </a:ext>
            </a:extLst>
          </p:cNvPr>
          <p:cNvSpPr/>
          <p:nvPr/>
        </p:nvSpPr>
        <p:spPr>
          <a:xfrm>
            <a:off x="7375297" y="4210253"/>
            <a:ext cx="62878" cy="628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4" name="直接连接符 13">
            <a:extLst>
              <a:ext uri="{FF2B5EF4-FFF2-40B4-BE49-F238E27FC236}">
                <a16:creationId xmlns:a16="http://schemas.microsoft.com/office/drawing/2014/main" id="{E9771DED-02D6-A11C-ABC3-1EC7AA8FB4A7}"/>
              </a:ext>
            </a:extLst>
          </p:cNvPr>
          <p:cNvCxnSpPr>
            <a:cxnSpLocks/>
            <a:stCxn id="98" idx="6"/>
            <a:endCxn id="103" idx="1"/>
          </p:cNvCxnSpPr>
          <p:nvPr/>
        </p:nvCxnSpPr>
        <p:spPr>
          <a:xfrm>
            <a:off x="6902693" y="3987606"/>
            <a:ext cx="481812" cy="231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4">
            <a:extLst>
              <a:ext uri="{FF2B5EF4-FFF2-40B4-BE49-F238E27FC236}">
                <a16:creationId xmlns:a16="http://schemas.microsoft.com/office/drawing/2014/main" id="{BB5520D2-0CD5-FBA7-C458-1FE0AF093260}"/>
              </a:ext>
            </a:extLst>
          </p:cNvPr>
          <p:cNvCxnSpPr>
            <a:cxnSpLocks/>
            <a:stCxn id="99" idx="3"/>
            <a:endCxn id="101" idx="0"/>
          </p:cNvCxnSpPr>
          <p:nvPr/>
        </p:nvCxnSpPr>
        <p:spPr>
          <a:xfrm flipH="1">
            <a:off x="8137773" y="3118196"/>
            <a:ext cx="281051" cy="550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5">
            <a:extLst>
              <a:ext uri="{FF2B5EF4-FFF2-40B4-BE49-F238E27FC236}">
                <a16:creationId xmlns:a16="http://schemas.microsoft.com/office/drawing/2014/main" id="{94AA8883-781D-C06E-7C57-62BE8000D234}"/>
              </a:ext>
            </a:extLst>
          </p:cNvPr>
          <p:cNvCxnSpPr>
            <a:cxnSpLocks/>
            <a:stCxn id="99" idx="3"/>
            <a:endCxn id="107" idx="0"/>
          </p:cNvCxnSpPr>
          <p:nvPr/>
        </p:nvCxnSpPr>
        <p:spPr>
          <a:xfrm flipH="1">
            <a:off x="8341512" y="3118196"/>
            <a:ext cx="77312" cy="139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6">
            <a:extLst>
              <a:ext uri="{FF2B5EF4-FFF2-40B4-BE49-F238E27FC236}">
                <a16:creationId xmlns:a16="http://schemas.microsoft.com/office/drawing/2014/main" id="{F30D8324-9380-49D1-CA8F-94C0B769083B}"/>
              </a:ext>
            </a:extLst>
          </p:cNvPr>
          <p:cNvSpPr/>
          <p:nvPr/>
        </p:nvSpPr>
        <p:spPr>
          <a:xfrm>
            <a:off x="8310073" y="3258178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7">
            <a:extLst>
              <a:ext uri="{FF2B5EF4-FFF2-40B4-BE49-F238E27FC236}">
                <a16:creationId xmlns:a16="http://schemas.microsoft.com/office/drawing/2014/main" id="{979899F9-42D8-F629-3380-81D5CD903611}"/>
              </a:ext>
            </a:extLst>
          </p:cNvPr>
          <p:cNvSpPr/>
          <p:nvPr/>
        </p:nvSpPr>
        <p:spPr>
          <a:xfrm>
            <a:off x="8201194" y="3465961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9" name="直接箭头连接符 18">
            <a:extLst>
              <a:ext uri="{FF2B5EF4-FFF2-40B4-BE49-F238E27FC236}">
                <a16:creationId xmlns:a16="http://schemas.microsoft.com/office/drawing/2014/main" id="{D1CED08D-19A5-09BC-22B7-03DEE65BC5C9}"/>
              </a:ext>
            </a:extLst>
          </p:cNvPr>
          <p:cNvCxnSpPr>
            <a:cxnSpLocks/>
            <a:stCxn id="101" idx="0"/>
            <a:endCxn id="108" idx="3"/>
          </p:cNvCxnSpPr>
          <p:nvPr/>
        </p:nvCxnSpPr>
        <p:spPr>
          <a:xfrm flipV="1">
            <a:off x="8137773" y="3519631"/>
            <a:ext cx="72629" cy="148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椭圆 19">
            <a:extLst>
              <a:ext uri="{FF2B5EF4-FFF2-40B4-BE49-F238E27FC236}">
                <a16:creationId xmlns:a16="http://schemas.microsoft.com/office/drawing/2014/main" id="{CC4EDEA3-30AD-C571-D1D8-099A00162B0B}"/>
              </a:ext>
            </a:extLst>
          </p:cNvPr>
          <p:cNvSpPr/>
          <p:nvPr/>
        </p:nvSpPr>
        <p:spPr>
          <a:xfrm>
            <a:off x="7049859" y="4043753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1" name="直接连接符 20">
            <a:extLst>
              <a:ext uri="{FF2B5EF4-FFF2-40B4-BE49-F238E27FC236}">
                <a16:creationId xmlns:a16="http://schemas.microsoft.com/office/drawing/2014/main" id="{45DA5B31-E8BC-3DF2-1190-A8DC8AE0E718}"/>
              </a:ext>
            </a:extLst>
          </p:cNvPr>
          <p:cNvCxnSpPr>
            <a:cxnSpLocks/>
            <a:stCxn id="97" idx="6"/>
            <a:endCxn id="102" idx="1"/>
          </p:cNvCxnSpPr>
          <p:nvPr/>
        </p:nvCxnSpPr>
        <p:spPr>
          <a:xfrm>
            <a:off x="7354000" y="2988499"/>
            <a:ext cx="438293" cy="25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21">
            <a:extLst>
              <a:ext uri="{FF2B5EF4-FFF2-40B4-BE49-F238E27FC236}">
                <a16:creationId xmlns:a16="http://schemas.microsoft.com/office/drawing/2014/main" id="{E2173658-F18D-BE51-931D-FA6F6CBF6EF0}"/>
              </a:ext>
            </a:extLst>
          </p:cNvPr>
          <p:cNvSpPr/>
          <p:nvPr/>
        </p:nvSpPr>
        <p:spPr>
          <a:xfrm>
            <a:off x="7615354" y="3139838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22">
            <a:extLst>
              <a:ext uri="{FF2B5EF4-FFF2-40B4-BE49-F238E27FC236}">
                <a16:creationId xmlns:a16="http://schemas.microsoft.com/office/drawing/2014/main" id="{C083BD83-BF60-CE8E-B593-5C4CFCB41AA9}"/>
              </a:ext>
            </a:extLst>
          </p:cNvPr>
          <p:cNvSpPr/>
          <p:nvPr/>
        </p:nvSpPr>
        <p:spPr>
          <a:xfrm>
            <a:off x="7183142" y="4106482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23">
            <a:extLst>
              <a:ext uri="{FF2B5EF4-FFF2-40B4-BE49-F238E27FC236}">
                <a16:creationId xmlns:a16="http://schemas.microsoft.com/office/drawing/2014/main" id="{4C8F730B-9D26-00A6-6862-6ECDD327E21F}"/>
              </a:ext>
            </a:extLst>
          </p:cNvPr>
          <p:cNvSpPr/>
          <p:nvPr/>
        </p:nvSpPr>
        <p:spPr>
          <a:xfrm>
            <a:off x="7474446" y="3047461"/>
            <a:ext cx="62878" cy="628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直接箭头连接符 24">
            <a:extLst>
              <a:ext uri="{FF2B5EF4-FFF2-40B4-BE49-F238E27FC236}">
                <a16:creationId xmlns:a16="http://schemas.microsoft.com/office/drawing/2014/main" id="{8E7A261A-3058-0B53-879F-4AA00D999DCD}"/>
              </a:ext>
            </a:extLst>
          </p:cNvPr>
          <p:cNvCxnSpPr>
            <a:cxnSpLocks/>
            <a:stCxn id="103" idx="1"/>
          </p:cNvCxnSpPr>
          <p:nvPr/>
        </p:nvCxnSpPr>
        <p:spPr>
          <a:xfrm flipH="1" flipV="1">
            <a:off x="7255143" y="4149101"/>
            <a:ext cx="129362" cy="7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25">
            <a:extLst>
              <a:ext uri="{FF2B5EF4-FFF2-40B4-BE49-F238E27FC236}">
                <a16:creationId xmlns:a16="http://schemas.microsoft.com/office/drawing/2014/main" id="{976A62E9-E026-34A3-37E3-C0C2077EDF9B}"/>
              </a:ext>
            </a:extLst>
          </p:cNvPr>
          <p:cNvCxnSpPr>
            <a:cxnSpLocks/>
            <a:stCxn id="98" idx="6"/>
            <a:endCxn id="110" idx="1"/>
          </p:cNvCxnSpPr>
          <p:nvPr/>
        </p:nvCxnSpPr>
        <p:spPr>
          <a:xfrm>
            <a:off x="6902693" y="3987606"/>
            <a:ext cx="156374" cy="65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26">
            <a:extLst>
              <a:ext uri="{FF2B5EF4-FFF2-40B4-BE49-F238E27FC236}">
                <a16:creationId xmlns:a16="http://schemas.microsoft.com/office/drawing/2014/main" id="{0477FA9D-0824-625E-CB8D-88C101FF080D}"/>
              </a:ext>
            </a:extLst>
          </p:cNvPr>
          <p:cNvCxnSpPr>
            <a:cxnSpLocks/>
            <a:stCxn id="97" idx="6"/>
            <a:endCxn id="114" idx="1"/>
          </p:cNvCxnSpPr>
          <p:nvPr/>
        </p:nvCxnSpPr>
        <p:spPr>
          <a:xfrm>
            <a:off x="7354000" y="2988499"/>
            <a:ext cx="129654" cy="68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27">
            <a:extLst>
              <a:ext uri="{FF2B5EF4-FFF2-40B4-BE49-F238E27FC236}">
                <a16:creationId xmlns:a16="http://schemas.microsoft.com/office/drawing/2014/main" id="{D10ABE61-9199-B9F7-0745-BF3BC39BE518}"/>
              </a:ext>
            </a:extLst>
          </p:cNvPr>
          <p:cNvCxnSpPr>
            <a:cxnSpLocks/>
            <a:stCxn id="102" idx="1"/>
            <a:endCxn id="112" idx="6"/>
          </p:cNvCxnSpPr>
          <p:nvPr/>
        </p:nvCxnSpPr>
        <p:spPr>
          <a:xfrm flipH="1" flipV="1">
            <a:off x="7678232" y="3171277"/>
            <a:ext cx="114061" cy="7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28">
            <a:extLst>
              <a:ext uri="{FF2B5EF4-FFF2-40B4-BE49-F238E27FC236}">
                <a16:creationId xmlns:a16="http://schemas.microsoft.com/office/drawing/2014/main" id="{001700D3-32D5-1E6B-6D26-A5B7D10C207C}"/>
              </a:ext>
            </a:extLst>
          </p:cNvPr>
          <p:cNvSpPr/>
          <p:nvPr/>
        </p:nvSpPr>
        <p:spPr>
          <a:xfrm>
            <a:off x="6750498" y="2856750"/>
            <a:ext cx="1778306" cy="1615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59DD41D-9884-BF39-30F4-8266D1F654CF}"/>
              </a:ext>
            </a:extLst>
          </p:cNvPr>
          <p:cNvSpPr txBox="1"/>
          <p:nvPr/>
        </p:nvSpPr>
        <p:spPr>
          <a:xfrm>
            <a:off x="963893" y="256585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00000"/>
                </a:solidFill>
                <a:latin typeface="Times" pitchFamily="2" charset="0"/>
              </a:rPr>
              <a:t>IEM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A287BB-6601-5CE0-91DA-AFF9332B2227}"/>
              </a:ext>
            </a:extLst>
          </p:cNvPr>
          <p:cNvSpPr txBox="1"/>
          <p:nvPr/>
        </p:nvSpPr>
        <p:spPr>
          <a:xfrm>
            <a:off x="3163740" y="2561979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00000"/>
                </a:solidFill>
                <a:latin typeface="Times" pitchFamily="2" charset="0"/>
              </a:rPr>
              <a:t>MC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1C2537C-B529-3216-ABAB-B15BF9F92469}"/>
              </a:ext>
            </a:extLst>
          </p:cNvPr>
          <p:cNvSpPr txBox="1"/>
          <p:nvPr/>
        </p:nvSpPr>
        <p:spPr>
          <a:xfrm>
            <a:off x="5122087" y="2553910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00000"/>
                </a:solidFill>
                <a:latin typeface="Times" pitchFamily="2" charset="0"/>
              </a:rPr>
              <a:t>EMST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8436952-7511-609B-C076-56FD8B2B14D7}"/>
              </a:ext>
            </a:extLst>
          </p:cNvPr>
          <p:cNvSpPr txBox="1"/>
          <p:nvPr/>
        </p:nvSpPr>
        <p:spPr>
          <a:xfrm>
            <a:off x="7302058" y="2564749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latin typeface="Times" pitchFamily="2" charset="0"/>
              </a:rPr>
              <a:t>KerM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6011582-F236-5817-E631-5ADDFA2B8A37}"/>
              </a:ext>
            </a:extLst>
          </p:cNvPr>
          <p:cNvSpPr txBox="1"/>
          <p:nvPr/>
        </p:nvSpPr>
        <p:spPr>
          <a:xfrm>
            <a:off x="743670" y="444213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向均值混合</a:t>
            </a:r>
            <a:endParaRPr lang="en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F517146-AEE6-9312-8D95-4C0881397207}"/>
              </a:ext>
            </a:extLst>
          </p:cNvPr>
          <p:cNvSpPr txBox="1"/>
          <p:nvPr/>
        </p:nvSpPr>
        <p:spPr>
          <a:xfrm>
            <a:off x="2829561" y="443602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随机配对混合</a:t>
            </a:r>
            <a:endParaRPr lang="en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C1003C1-B7E6-D42B-2B07-41A0CD0FE715}"/>
              </a:ext>
            </a:extLst>
          </p:cNvPr>
          <p:cNvSpPr txBox="1"/>
          <p:nvPr/>
        </p:nvSpPr>
        <p:spPr>
          <a:xfrm>
            <a:off x="4743752" y="446440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最近颗粒配对混合</a:t>
            </a:r>
            <a:endParaRPr lang="en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5BB060-9DDF-11EE-3F57-4473B7093B57}"/>
              </a:ext>
            </a:extLst>
          </p:cNvPr>
          <p:cNvSpPr txBox="1"/>
          <p:nvPr/>
        </p:nvSpPr>
        <p:spPr>
          <a:xfrm>
            <a:off x="6812429" y="444434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概率核函数配对混合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93DB7C9B-2D17-4287-B49C-334F6B8A6966}"/>
              </a:ext>
            </a:extLst>
          </p:cNvPr>
          <p:cNvSpPr txBox="1"/>
          <p:nvPr/>
        </p:nvSpPr>
        <p:spPr>
          <a:xfrm>
            <a:off x="7221665" y="4691537"/>
            <a:ext cx="165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2023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FB7D0B4-D600-458A-A34B-89EC66F2F026}"/>
              </a:ext>
            </a:extLst>
          </p:cNvPr>
          <p:cNvSpPr txBox="1"/>
          <p:nvPr/>
        </p:nvSpPr>
        <p:spPr>
          <a:xfrm>
            <a:off x="6796647" y="16146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2/3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09170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F639EF3-8509-4350-A3A5-2E8F3C8C8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" y="1194655"/>
            <a:ext cx="8305878" cy="16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8D0E0-11FB-4C09-9AE4-25929B349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KerM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模型，纯混合场景下，与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数据对比</a:t>
            </a:r>
            <a:endParaRPr lang="zh-CN" altLang="en-US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乙烯</a:t>
            </a:r>
            <a:r>
              <a:rPr lang="en-US" altLang="zh-CN" dirty="0"/>
              <a:t>-</a:t>
            </a:r>
            <a:r>
              <a:rPr lang="zh-CN" altLang="en-US" dirty="0"/>
              <a:t>氧气湍流火焰的</a:t>
            </a:r>
            <a:r>
              <a:rPr lang="en-US" altLang="zh-CN" dirty="0"/>
              <a:t>RANS</a:t>
            </a:r>
            <a:r>
              <a:rPr lang="zh-CN" altLang="en-US" dirty="0"/>
              <a:t>模拟与 </a:t>
            </a:r>
            <a:r>
              <a:rPr lang="en-US" altLang="zh-CN" dirty="0"/>
              <a:t>DNS </a:t>
            </a:r>
            <a:r>
              <a:rPr lang="zh-CN" altLang="en-US" dirty="0"/>
              <a:t>数据对比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29B2F2C-ACC6-47F1-99AA-C28F77998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7" t="61856" r="12774" b="26317"/>
          <a:stretch/>
        </p:blipFill>
        <p:spPr>
          <a:xfrm>
            <a:off x="5806209" y="3238382"/>
            <a:ext cx="1393253" cy="9907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C4DDA9-200F-42B9-8473-97443EB2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湍流燃烧小尺度混合建模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D7003F-9D1F-4BB4-B633-8B57A3D4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DDF45B-2B9F-4BB1-965B-A86BE5F4DFF1}"/>
              </a:ext>
            </a:extLst>
          </p:cNvPr>
          <p:cNvSpPr txBox="1"/>
          <p:nvPr/>
        </p:nvSpPr>
        <p:spPr>
          <a:xfrm>
            <a:off x="5042652" y="2734421"/>
            <a:ext cx="375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 lines are the DNS data from </a:t>
            </a:r>
            <a:r>
              <a:rPr lang="en-US" altLang="zh-CN" sz="1200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Juneja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PoF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  <a:endParaRPr lang="en-CN" altLang="zh-CN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84AE1E-CD65-46D9-8E27-4A76970E24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6" t="26098" r="13525" b="62075"/>
          <a:stretch/>
        </p:blipFill>
        <p:spPr>
          <a:xfrm>
            <a:off x="350707" y="3232830"/>
            <a:ext cx="1393253" cy="9907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4411AC-6F6A-47C1-841A-EC1E2DAE9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6" t="14452" r="13525" b="73722"/>
          <a:stretch/>
        </p:blipFill>
        <p:spPr>
          <a:xfrm>
            <a:off x="3070092" y="3262912"/>
            <a:ext cx="1393254" cy="9907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1E0B17-4D52-43E4-9084-8C44304DD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6" t="73874" r="73" b="13954"/>
          <a:stretch/>
        </p:blipFill>
        <p:spPr>
          <a:xfrm>
            <a:off x="7126310" y="3243202"/>
            <a:ext cx="1901866" cy="10195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BC73F7-ADAC-4AF8-A49E-CB975DB30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0" t="50025" r="13451" b="38148"/>
          <a:stretch/>
        </p:blipFill>
        <p:spPr>
          <a:xfrm>
            <a:off x="4434357" y="3242953"/>
            <a:ext cx="1393253" cy="9907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E1F7001-9E2C-49AE-BE47-A11214AE5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0" t="37953" r="13451" b="50220"/>
          <a:stretch/>
        </p:blipFill>
        <p:spPr>
          <a:xfrm>
            <a:off x="1713415" y="3235479"/>
            <a:ext cx="1393253" cy="990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441924-A3AB-46A1-8670-7BE5D0DAE468}"/>
                  </a:ext>
                </a:extLst>
              </p:cNvPr>
              <p:cNvSpPr txBox="1"/>
              <p:nvPr/>
            </p:nvSpPr>
            <p:spPr>
              <a:xfrm>
                <a:off x="1209570" y="4236284"/>
                <a:ext cx="992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400" b="1" dirty="0" err="1">
                    <a:solidFill>
                      <a:schemeClr val="tx1"/>
                    </a:solidFill>
                  </a:rPr>
                  <a:t>KerM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400" b="1" dirty="0">
                    <a:solidFill>
                      <a:schemeClr val="tx1"/>
                    </a:solidFill>
                  </a:rPr>
                  <a:t>MC</a:t>
                </a:r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441924-A3AB-46A1-8670-7BE5D0DAE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570" y="4236284"/>
                <a:ext cx="992516" cy="523220"/>
              </a:xfrm>
              <a:prstGeom prst="rect">
                <a:avLst/>
              </a:prstGeom>
              <a:blipFill>
                <a:blip r:embed="rId5"/>
                <a:stretch>
                  <a:fillRect l="-613" r="-613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EC738C-C028-4969-9711-F772B467393A}"/>
                  </a:ext>
                </a:extLst>
              </p:cNvPr>
              <p:cNvSpPr txBox="1"/>
              <p:nvPr/>
            </p:nvSpPr>
            <p:spPr>
              <a:xfrm>
                <a:off x="3945448" y="4236284"/>
                <a:ext cx="10357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altLang="zh-CN" sz="14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zh-CN" sz="1400" b="1" dirty="0" err="1">
                    <a:solidFill>
                      <a:srgbClr val="C00000"/>
                    </a:solidFill>
                  </a:rPr>
                  <a:t>KerM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altLang="zh-CN" sz="1400" b="1" dirty="0">
                    <a:solidFill>
                      <a:srgbClr val="C00000"/>
                    </a:solidFill>
                  </a:rPr>
                  <a:t>DNS</a:t>
                </a:r>
                <a:endParaRPr lang="zh-CN" altLang="en-US" sz="1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EC738C-C028-4969-9711-F772B467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448" y="4236284"/>
                <a:ext cx="1035796" cy="523220"/>
              </a:xfrm>
              <a:prstGeom prst="rect">
                <a:avLst/>
              </a:prstGeom>
              <a:blipFill>
                <a:blip r:embed="rId6"/>
                <a:stretch>
                  <a:fillRect l="-1176" r="-588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081541-AC23-4436-8D0B-E25070C4F1D1}"/>
                  </a:ext>
                </a:extLst>
              </p:cNvPr>
              <p:cNvSpPr txBox="1"/>
              <p:nvPr/>
            </p:nvSpPr>
            <p:spPr>
              <a:xfrm>
                <a:off x="6576550" y="4236284"/>
                <a:ext cx="11574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altLang="zh-CN" sz="1400" dirty="0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US" altLang="zh-CN" sz="1400" b="1" dirty="0" err="1">
                    <a:solidFill>
                      <a:schemeClr val="accent2"/>
                    </a:solidFill>
                  </a:rPr>
                  <a:t>KerM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400" b="1" dirty="0">
                    <a:solidFill>
                      <a:schemeClr val="accent2"/>
                    </a:solidFill>
                  </a:rPr>
                  <a:t>EMST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6081541-AC23-4436-8D0B-E25070C4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550" y="4236284"/>
                <a:ext cx="1157496" cy="523220"/>
              </a:xfrm>
              <a:prstGeom prst="rect">
                <a:avLst/>
              </a:prstGeom>
              <a:blipFill>
                <a:blip r:embed="rId7"/>
                <a:stretch>
                  <a:fillRect l="-526" r="-526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6492B04-A5F4-44A7-943C-B01895ED80C4}"/>
              </a:ext>
            </a:extLst>
          </p:cNvPr>
          <p:cNvCxnSpPr>
            <a:cxnSpLocks/>
          </p:cNvCxnSpPr>
          <p:nvPr/>
        </p:nvCxnSpPr>
        <p:spPr>
          <a:xfrm>
            <a:off x="410221" y="4244485"/>
            <a:ext cx="264158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07574B9-3727-476E-8B9F-9BAAC4B43411}"/>
              </a:ext>
            </a:extLst>
          </p:cNvPr>
          <p:cNvCxnSpPr>
            <a:cxnSpLocks/>
          </p:cNvCxnSpPr>
          <p:nvPr/>
        </p:nvCxnSpPr>
        <p:spPr>
          <a:xfrm>
            <a:off x="3124266" y="4241835"/>
            <a:ext cx="264158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0809410-8348-4A1B-95BF-6122A213BD15}"/>
              </a:ext>
            </a:extLst>
          </p:cNvPr>
          <p:cNvCxnSpPr>
            <a:cxnSpLocks/>
          </p:cNvCxnSpPr>
          <p:nvPr/>
        </p:nvCxnSpPr>
        <p:spPr>
          <a:xfrm>
            <a:off x="5834507" y="4241835"/>
            <a:ext cx="264158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5004DF2-A5D5-4720-B794-3EDAF46BCAD4}"/>
              </a:ext>
            </a:extLst>
          </p:cNvPr>
          <p:cNvSpPr txBox="1"/>
          <p:nvPr/>
        </p:nvSpPr>
        <p:spPr>
          <a:xfrm>
            <a:off x="5026581" y="3045087"/>
            <a:ext cx="375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 to Case 1 of </a:t>
            </a:r>
            <a:r>
              <a:rPr lang="en-US" altLang="zh-CN" sz="1200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Krisman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CNF,</a:t>
            </a:r>
            <a:r>
              <a:rPr lang="zh-CN" altLang="en-US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endParaRPr lang="en-CN" altLang="zh-CN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F1D545-857B-4939-A597-EEE58F824454}"/>
              </a:ext>
            </a:extLst>
          </p:cNvPr>
          <p:cNvSpPr txBox="1"/>
          <p:nvPr/>
        </p:nvSpPr>
        <p:spPr>
          <a:xfrm>
            <a:off x="3816247" y="4718970"/>
            <a:ext cx="165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2023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1D0F554-0A2B-499F-B81D-AFE31E62454F}"/>
              </a:ext>
            </a:extLst>
          </p:cNvPr>
          <p:cNvSpPr txBox="1"/>
          <p:nvPr/>
        </p:nvSpPr>
        <p:spPr>
          <a:xfrm>
            <a:off x="6796647" y="16146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2/3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58322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D5C0C-F89A-4F7D-B901-1B575B4E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基于神经微分方程的反应流系统优化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D848A3-75F1-4DE8-9443-D49A14898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 对复杂燃烧过程的高精度模拟</a:t>
            </a:r>
            <a:endParaRPr lang="en-US" altLang="zh-CN" b="1" dirty="0"/>
          </a:p>
          <a:p>
            <a:pPr lvl="1"/>
            <a:r>
              <a:rPr lang="zh-CN" altLang="en-US" dirty="0"/>
              <a:t>燃烧室高保真数值模拟</a:t>
            </a:r>
            <a:endParaRPr lang="en-US" altLang="zh-CN" dirty="0"/>
          </a:p>
          <a:p>
            <a:pPr lvl="1"/>
            <a:r>
              <a:rPr lang="zh-CN" altLang="en-US" dirty="0"/>
              <a:t>高效燃烧的组织与控制</a:t>
            </a:r>
            <a:endParaRPr lang="en-US" altLang="zh-CN" dirty="0"/>
          </a:p>
          <a:p>
            <a:pPr lvl="1"/>
            <a:r>
              <a:rPr lang="zh-CN" altLang="en-US" dirty="0"/>
              <a:t>污染物排放预测及控制</a:t>
            </a:r>
            <a:endParaRPr lang="en-US" altLang="zh-CN" dirty="0"/>
          </a:p>
          <a:p>
            <a:pPr lvl="1"/>
            <a:r>
              <a:rPr lang="en-US" altLang="zh-CN" dirty="0"/>
              <a:t>......</a:t>
            </a:r>
          </a:p>
          <a:p>
            <a:pPr lvl="1"/>
            <a:endParaRPr lang="en-US" altLang="zh-CN" dirty="0"/>
          </a:p>
          <a:p>
            <a:r>
              <a:rPr lang="en-US" altLang="zh-CN" b="1" dirty="0"/>
              <a:t> </a:t>
            </a:r>
            <a:r>
              <a:rPr lang="zh-CN" altLang="en-US" b="1" dirty="0"/>
              <a:t>可微编程优化</a:t>
            </a:r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E4D2D-FB38-4704-B909-04444E1D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E8C554-058D-4D89-820A-09F1E35D3886}"/>
              </a:ext>
            </a:extLst>
          </p:cNvPr>
          <p:cNvSpPr txBox="1"/>
          <p:nvPr/>
        </p:nvSpPr>
        <p:spPr>
          <a:xfrm>
            <a:off x="6796647" y="16146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3/3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7A77A365-0DA7-485B-B90E-21DA224445AD}"/>
              </a:ext>
            </a:extLst>
          </p:cNvPr>
          <p:cNvSpPr txBox="1"/>
          <p:nvPr/>
        </p:nvSpPr>
        <p:spPr>
          <a:xfrm>
            <a:off x="3054407" y="1254888"/>
            <a:ext cx="748923" cy="261610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点火过程</a:t>
            </a:r>
            <a:endParaRPr lang="en-US" sz="1100" dirty="0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8EB7F3CD-FD68-4211-914C-56B3FE27F797}"/>
              </a:ext>
            </a:extLst>
          </p:cNvPr>
          <p:cNvSpPr txBox="1"/>
          <p:nvPr/>
        </p:nvSpPr>
        <p:spPr>
          <a:xfrm>
            <a:off x="3838658" y="1254888"/>
            <a:ext cx="1031051" cy="261610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局部熄火再燃</a:t>
            </a:r>
            <a:endParaRPr lang="en-US" sz="1100" dirty="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FDBAF7B7-9C03-4FCC-9744-CD15030CD5F6}"/>
              </a:ext>
            </a:extLst>
          </p:cNvPr>
          <p:cNvSpPr txBox="1"/>
          <p:nvPr/>
        </p:nvSpPr>
        <p:spPr>
          <a:xfrm>
            <a:off x="3054407" y="1550219"/>
            <a:ext cx="607859" cy="261610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多过程</a:t>
            </a:r>
            <a:endParaRPr lang="en-US" sz="1100" dirty="0"/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F30FA919-D84E-4254-B630-52AF519CA1EB}"/>
              </a:ext>
            </a:extLst>
          </p:cNvPr>
          <p:cNvSpPr txBox="1"/>
          <p:nvPr/>
        </p:nvSpPr>
        <p:spPr>
          <a:xfrm>
            <a:off x="3054407" y="1845550"/>
            <a:ext cx="748923" cy="261610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氮氧化物</a:t>
            </a:r>
            <a:endParaRPr lang="en-US" sz="1100" dirty="0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B7DC86E-7E26-4C11-99A1-DFEBB352C192}"/>
              </a:ext>
            </a:extLst>
          </p:cNvPr>
          <p:cNvSpPr txBox="1"/>
          <p:nvPr/>
        </p:nvSpPr>
        <p:spPr>
          <a:xfrm>
            <a:off x="3838658" y="1845102"/>
            <a:ext cx="466794" cy="261610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碳烟</a:t>
            </a:r>
            <a:endParaRPr lang="en-US" sz="1100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551F5E45-49CC-4598-97E0-6981597511D1}"/>
              </a:ext>
            </a:extLst>
          </p:cNvPr>
          <p:cNvSpPr txBox="1"/>
          <p:nvPr/>
        </p:nvSpPr>
        <p:spPr>
          <a:xfrm>
            <a:off x="3702491" y="1549995"/>
            <a:ext cx="607859" cy="261610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多燃料</a:t>
            </a:r>
            <a:endParaRPr lang="en-US" sz="11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6337A99-2408-4F28-B53D-B9090F9B86CD}"/>
              </a:ext>
            </a:extLst>
          </p:cNvPr>
          <p:cNvGrpSpPr/>
          <p:nvPr/>
        </p:nvGrpSpPr>
        <p:grpSpPr>
          <a:xfrm>
            <a:off x="5349432" y="832083"/>
            <a:ext cx="2229907" cy="1959043"/>
            <a:chOff x="8190289" y="2979532"/>
            <a:chExt cx="4229382" cy="3655862"/>
          </a:xfrm>
        </p:grpSpPr>
        <p:grpSp>
          <p:nvGrpSpPr>
            <p:cNvPr id="13" name="组合 4">
              <a:extLst>
                <a:ext uri="{FF2B5EF4-FFF2-40B4-BE49-F238E27FC236}">
                  <a16:creationId xmlns:a16="http://schemas.microsoft.com/office/drawing/2014/main" id="{D6B2C5C6-A74E-47A2-9ED4-1C441F343C9A}"/>
                </a:ext>
              </a:extLst>
            </p:cNvPr>
            <p:cNvGrpSpPr/>
            <p:nvPr/>
          </p:nvGrpSpPr>
          <p:grpSpPr>
            <a:xfrm>
              <a:off x="8190289" y="2979532"/>
              <a:ext cx="4229382" cy="3655862"/>
              <a:chOff x="5068607" y="716477"/>
              <a:chExt cx="4072721" cy="3234680"/>
            </a:xfrm>
          </p:grpSpPr>
          <p:grpSp>
            <p:nvGrpSpPr>
              <p:cNvPr id="15" name="组合 5">
                <a:extLst>
                  <a:ext uri="{FF2B5EF4-FFF2-40B4-BE49-F238E27FC236}">
                    <a16:creationId xmlns:a16="http://schemas.microsoft.com/office/drawing/2014/main" id="{6A287E32-31CB-4A1F-8F6F-2FE565B8E532}"/>
                  </a:ext>
                </a:extLst>
              </p:cNvPr>
              <p:cNvGrpSpPr/>
              <p:nvPr/>
            </p:nvGrpSpPr>
            <p:grpSpPr>
              <a:xfrm>
                <a:off x="5068607" y="716477"/>
                <a:ext cx="4072721" cy="2777310"/>
                <a:chOff x="5068607" y="716477"/>
                <a:chExt cx="4072721" cy="2777310"/>
              </a:xfrm>
            </p:grpSpPr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DAE4DF75-E2B9-455F-B483-1809A9E6A9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5481463" y="716477"/>
                  <a:ext cx="3659865" cy="27773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8" name="矩形 8">
                  <a:extLst>
                    <a:ext uri="{FF2B5EF4-FFF2-40B4-BE49-F238E27FC236}">
                      <a16:creationId xmlns:a16="http://schemas.microsoft.com/office/drawing/2014/main" id="{97240FCD-899A-4DB7-977A-1E8EA0352608}"/>
                    </a:ext>
                  </a:extLst>
                </p:cNvPr>
                <p:cNvSpPr/>
                <p:nvPr/>
              </p:nvSpPr>
              <p:spPr>
                <a:xfrm>
                  <a:off x="5068607" y="1612151"/>
                  <a:ext cx="600673" cy="3211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矩形 6">
                <a:extLst>
                  <a:ext uri="{FF2B5EF4-FFF2-40B4-BE49-F238E27FC236}">
                    <a16:creationId xmlns:a16="http://schemas.microsoft.com/office/drawing/2014/main" id="{A5674C2D-BFFD-4311-8C09-E625321635EA}"/>
                  </a:ext>
                </a:extLst>
              </p:cNvPr>
              <p:cNvSpPr/>
              <p:nvPr/>
            </p:nvSpPr>
            <p:spPr>
              <a:xfrm>
                <a:off x="5767248" y="3493789"/>
                <a:ext cx="3135140" cy="457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Boileau et al, CNF, 2008</a:t>
                </a:r>
                <a:endParaRPr lang="zh-CN" altLang="en-US" sz="1200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矩形 10">
              <a:extLst>
                <a:ext uri="{FF2B5EF4-FFF2-40B4-BE49-F238E27FC236}">
                  <a16:creationId xmlns:a16="http://schemas.microsoft.com/office/drawing/2014/main" id="{B6E3A2AD-41E0-4FC6-AC7C-7CB637B8556A}"/>
                </a:ext>
              </a:extLst>
            </p:cNvPr>
            <p:cNvSpPr/>
            <p:nvPr/>
          </p:nvSpPr>
          <p:spPr>
            <a:xfrm>
              <a:off x="8709019" y="3207389"/>
              <a:ext cx="623778" cy="3629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Picture 30">
            <a:extLst>
              <a:ext uri="{FF2B5EF4-FFF2-40B4-BE49-F238E27FC236}">
                <a16:creationId xmlns:a16="http://schemas.microsoft.com/office/drawing/2014/main" id="{55C9F6F4-4D8C-4168-9BC2-B2B091165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890" y="2964887"/>
            <a:ext cx="897759" cy="1808968"/>
          </a:xfrm>
          <a:prstGeom prst="rect">
            <a:avLst/>
          </a:prstGeom>
        </p:spPr>
      </p:pic>
      <p:sp>
        <p:nvSpPr>
          <p:cNvPr id="20" name="TextBox 31">
            <a:extLst>
              <a:ext uri="{FF2B5EF4-FFF2-40B4-BE49-F238E27FC236}">
                <a16:creationId xmlns:a16="http://schemas.microsoft.com/office/drawing/2014/main" id="{24D6D0F1-D697-4C55-AF6A-BDCB25AE16D1}"/>
              </a:ext>
            </a:extLst>
          </p:cNvPr>
          <p:cNvSpPr txBox="1"/>
          <p:nvPr/>
        </p:nvSpPr>
        <p:spPr>
          <a:xfrm>
            <a:off x="7268848" y="3935124"/>
            <a:ext cx="19509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超声速射流燃烧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26800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万网格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3-steps</a:t>
            </a:r>
            <a:r>
              <a:rPr lang="zh-CN" altLang="en-US" sz="1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QSSA</a:t>
            </a:r>
            <a:r>
              <a:rPr lang="zh-CN" altLang="en-US" sz="1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简化机理</a:t>
            </a:r>
            <a:endParaRPr lang="en-US" altLang="zh-CN" sz="1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18FC7375-5AA4-45C6-8E76-591669D8B63D}"/>
              </a:ext>
            </a:extLst>
          </p:cNvPr>
          <p:cNvSpPr/>
          <p:nvPr/>
        </p:nvSpPr>
        <p:spPr>
          <a:xfrm>
            <a:off x="5817582" y="4736329"/>
            <a:ext cx="19970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Bouheraoua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al, CNF, 2018</a:t>
            </a:r>
            <a:endParaRPr lang="zh-CN" altLang="en-US" sz="1200" i="1" dirty="0">
              <a:solidFill>
                <a:schemeClr val="accent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BD06C0BA-1F27-434B-B048-0F0ACB8C6927}"/>
              </a:ext>
            </a:extLst>
          </p:cNvPr>
          <p:cNvSpPr txBox="1"/>
          <p:nvPr/>
        </p:nvSpPr>
        <p:spPr>
          <a:xfrm>
            <a:off x="7253649" y="1921051"/>
            <a:ext cx="19800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发动机燃烧室点火联焰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1900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万网格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one-step</a:t>
            </a:r>
            <a:r>
              <a:rPr lang="zh-CN" altLang="en-US" sz="1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总包机理</a:t>
            </a:r>
            <a:endParaRPr lang="en-US" altLang="zh-CN" sz="1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7BDCA9F-7EFE-4D66-AAFE-3409FCEBB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63" y="3230932"/>
            <a:ext cx="1709495" cy="127697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926A45A-1829-434E-82ED-748608826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073" y="3249492"/>
            <a:ext cx="1701257" cy="131404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C916AAE-546F-47FA-863F-34FBA0111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812" y="3194259"/>
            <a:ext cx="1116066" cy="1362100"/>
          </a:xfrm>
          <a:prstGeom prst="rect">
            <a:avLst/>
          </a:prstGeom>
        </p:spPr>
      </p:pic>
      <p:sp>
        <p:nvSpPr>
          <p:cNvPr id="26" name="矩形 6">
            <a:extLst>
              <a:ext uri="{FF2B5EF4-FFF2-40B4-BE49-F238E27FC236}">
                <a16:creationId xmlns:a16="http://schemas.microsoft.com/office/drawing/2014/main" id="{EE3381B1-54F7-471B-8C2C-E52A69339827}"/>
              </a:ext>
            </a:extLst>
          </p:cNvPr>
          <p:cNvSpPr/>
          <p:nvPr/>
        </p:nvSpPr>
        <p:spPr>
          <a:xfrm>
            <a:off x="3588051" y="4442494"/>
            <a:ext cx="1741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 et al, </a:t>
            </a:r>
            <a:r>
              <a:rPr lang="en-US" altLang="zh-CN" sz="12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SigGraph</a:t>
            </a:r>
            <a:r>
              <a:rPr lang="en-US" altLang="zh-CN" sz="1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2020</a:t>
            </a:r>
            <a:endParaRPr lang="zh-CN" altLang="en-US" sz="1200" i="1" dirty="0">
              <a:solidFill>
                <a:schemeClr val="accent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14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3C77E-50D6-4578-B9C3-B43E230B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基于神经微分方程的反应流系统优化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C3F190-2703-4610-88EF-99767A83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 </a:t>
            </a:r>
            <a:r>
              <a:rPr lang="zh-CN" altLang="en-US" b="1" dirty="0"/>
              <a:t>神经微分方程</a:t>
            </a:r>
            <a:r>
              <a:rPr lang="en-US" altLang="zh-CN" b="1" dirty="0"/>
              <a:t> (Neural ODE)</a:t>
            </a:r>
          </a:p>
          <a:p>
            <a:pPr lvl="1"/>
            <a:r>
              <a:rPr lang="en-US" altLang="zh-CN" dirty="0"/>
              <a:t>ODE</a:t>
            </a:r>
            <a:r>
              <a:rPr lang="zh-CN" altLang="en-US" dirty="0"/>
              <a:t>系统的高效梯度估计</a:t>
            </a:r>
          </a:p>
          <a:p>
            <a:pPr lvl="1"/>
            <a:r>
              <a:rPr lang="zh-CN" altLang="en-US" dirty="0"/>
              <a:t>动力学模型参数优化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8DA67F-AFC1-41A3-A1CD-5AED225C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形 6">
            <a:extLst>
              <a:ext uri="{FF2B5EF4-FFF2-40B4-BE49-F238E27FC236}">
                <a16:creationId xmlns:a16="http://schemas.microsoft.com/office/drawing/2014/main" id="{E2803F1B-F573-4174-BAC2-FC04D5365857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337" y="1885389"/>
            <a:ext cx="3360112" cy="2845097"/>
          </a:xfrm>
          <a:prstGeom prst="rect">
            <a:avLst/>
          </a:prstGeom>
        </p:spPr>
      </p:pic>
      <p:pic>
        <p:nvPicPr>
          <p:cNvPr id="6" name="图形 7">
            <a:extLst>
              <a:ext uri="{FF2B5EF4-FFF2-40B4-BE49-F238E27FC236}">
                <a16:creationId xmlns:a16="http://schemas.microsoft.com/office/drawing/2014/main" id="{D7884CF1-305C-491F-B45B-B309826E668D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8719" y="876676"/>
            <a:ext cx="3115347" cy="38938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DEC8BF-0696-4DC9-9324-9367A97C759D}"/>
              </a:ext>
            </a:extLst>
          </p:cNvPr>
          <p:cNvSpPr txBox="1"/>
          <p:nvPr/>
        </p:nvSpPr>
        <p:spPr>
          <a:xfrm>
            <a:off x="4405856" y="4730486"/>
            <a:ext cx="165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2023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0772924F-4A52-43C2-BF1C-B3BC4AD0E466}"/>
                  </a:ext>
                </a:extLst>
              </p:cNvPr>
              <p:cNvSpPr/>
              <p:nvPr/>
            </p:nvSpPr>
            <p:spPr>
              <a:xfrm>
                <a:off x="265197" y="3794978"/>
                <a:ext cx="1360052" cy="67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3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3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3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0772924F-4A52-43C2-BF1C-B3BC4AD0E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97" y="3794978"/>
                <a:ext cx="1360052" cy="672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33ABDF84-0126-4ABE-8335-F6AAFD61C9B6}"/>
                  </a:ext>
                </a:extLst>
              </p:cNvPr>
              <p:cNvSpPr/>
              <p:nvPr/>
            </p:nvSpPr>
            <p:spPr>
              <a:xfrm>
                <a:off x="343231" y="2550025"/>
                <a:ext cx="1203984" cy="67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3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3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3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33ABDF84-0126-4ABE-8335-F6AAFD61C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1" y="2550025"/>
                <a:ext cx="1203984" cy="672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上下 9">
            <a:extLst>
              <a:ext uri="{FF2B5EF4-FFF2-40B4-BE49-F238E27FC236}">
                <a16:creationId xmlns:a16="http://schemas.microsoft.com/office/drawing/2014/main" id="{6377BA67-AE6F-4135-A450-C7A2E32715B4}"/>
              </a:ext>
            </a:extLst>
          </p:cNvPr>
          <p:cNvSpPr/>
          <p:nvPr/>
        </p:nvSpPr>
        <p:spPr>
          <a:xfrm>
            <a:off x="838888" y="3322163"/>
            <a:ext cx="219740" cy="472815"/>
          </a:xfrm>
          <a:prstGeom prst="upDown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39ED3D-8B4A-4615-AEF7-9AB923AEBD41}"/>
              </a:ext>
            </a:extLst>
          </p:cNvPr>
          <p:cNvSpPr txBox="1"/>
          <p:nvPr/>
        </p:nvSpPr>
        <p:spPr>
          <a:xfrm>
            <a:off x="6362353" y="4612020"/>
            <a:ext cx="1654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Robertson ODE (3s, 3r)</a:t>
            </a:r>
            <a:endParaRPr lang="zh-CN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97938F-A16D-43F5-BFBA-0AAFB3F03347}"/>
              </a:ext>
            </a:extLst>
          </p:cNvPr>
          <p:cNvSpPr txBox="1"/>
          <p:nvPr/>
        </p:nvSpPr>
        <p:spPr>
          <a:xfrm>
            <a:off x="6796647" y="16146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3/3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1640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506A8-B548-40E3-9612-7962FAFA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基于神经微分方程的反应流系统优化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3160B3-7A6D-49DA-8830-A47899FA3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914401"/>
            <a:ext cx="3763917" cy="3777136"/>
          </a:xfrm>
        </p:spPr>
        <p:txBody>
          <a:bodyPr/>
          <a:lstStyle/>
          <a:p>
            <a:r>
              <a:rPr lang="en-US" altLang="zh-CN" b="1" dirty="0"/>
              <a:t> </a:t>
            </a:r>
            <a:r>
              <a:rPr lang="zh-CN" altLang="en-US" b="1" dirty="0"/>
              <a:t>基于</a:t>
            </a:r>
            <a:r>
              <a:rPr lang="en-US" altLang="zh-CN" b="1" dirty="0"/>
              <a:t>Neural ODE</a:t>
            </a:r>
            <a:r>
              <a:rPr lang="zh-CN" altLang="en-US" b="1" dirty="0"/>
              <a:t>的机理参数优化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7EA87D-E1E6-44B8-8F91-404C5D8D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8" name="图形 8">
            <a:extLst>
              <a:ext uri="{FF2B5EF4-FFF2-40B4-BE49-F238E27FC236}">
                <a16:creationId xmlns:a16="http://schemas.microsoft.com/office/drawing/2014/main" id="{260343FD-0489-4126-9E3D-0E81E71111D4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536" y="1586762"/>
            <a:ext cx="2989135" cy="29891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E6FBD7-B41A-4763-8C0B-6E78695E4D08}"/>
              </a:ext>
            </a:extLst>
          </p:cNvPr>
          <p:cNvSpPr txBox="1"/>
          <p:nvPr/>
        </p:nvSpPr>
        <p:spPr>
          <a:xfrm>
            <a:off x="3398683" y="4717981"/>
            <a:ext cx="165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CNF, 2023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023CA3-AA87-4549-AE3E-7D4F9747F195}"/>
              </a:ext>
            </a:extLst>
          </p:cNvPr>
          <p:cNvSpPr txBox="1"/>
          <p:nvPr/>
        </p:nvSpPr>
        <p:spPr>
          <a:xfrm>
            <a:off x="1132821" y="1256884"/>
            <a:ext cx="200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航空煤油</a:t>
            </a:r>
            <a:r>
              <a:rPr lang="en-US" altLang="zh-CN" sz="1400" dirty="0"/>
              <a:t>JP-10</a:t>
            </a:r>
            <a:r>
              <a:rPr lang="zh-CN" altLang="en-US" sz="1400" dirty="0"/>
              <a:t>机理优化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CEECF0D-0D5C-4EB1-9B68-ECCFDE85EACC}"/>
              </a:ext>
            </a:extLst>
          </p:cNvPr>
          <p:cNvSpPr txBox="1"/>
          <p:nvPr/>
        </p:nvSpPr>
        <p:spPr>
          <a:xfrm>
            <a:off x="6796647" y="16146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3/3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79C65C8-E2BE-4EAB-BEAF-C52DF27A6E9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769" y="1410772"/>
            <a:ext cx="4305071" cy="322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02B8025-8445-4B65-948F-345C575A6D61}"/>
              </a:ext>
            </a:extLst>
          </p:cNvPr>
          <p:cNvSpPr txBox="1"/>
          <p:nvPr/>
        </p:nvSpPr>
        <p:spPr>
          <a:xfrm>
            <a:off x="5545332" y="107655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正庚烷简化机理优化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C18604-7250-4A94-A5B8-1F2F4C49C697}"/>
              </a:ext>
            </a:extLst>
          </p:cNvPr>
          <p:cNvSpPr txBox="1"/>
          <p:nvPr/>
        </p:nvSpPr>
        <p:spPr>
          <a:xfrm>
            <a:off x="927710" y="4524664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JP-10 (C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mechanism (41s, 232r)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with only CH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D4DB3CE-763E-4A75-96E6-0664499870F6}"/>
              </a:ext>
            </a:extLst>
          </p:cNvPr>
          <p:cNvSpPr txBox="1"/>
          <p:nvPr/>
        </p:nvSpPr>
        <p:spPr>
          <a:xfrm>
            <a:off x="5117692" y="4597998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n-heptane (C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skeletal mechanism (34s, 121r)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with only ignition delay times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4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CF64A549-D867-4EFC-BA37-C893B020F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892118"/>
            <a:ext cx="8690776" cy="3777136"/>
          </a:xfrm>
        </p:spPr>
        <p:txBody>
          <a:bodyPr/>
          <a:lstStyle/>
          <a:p>
            <a:r>
              <a:rPr lang="en-US" altLang="zh-CN" b="1" dirty="0"/>
              <a:t> </a:t>
            </a:r>
            <a:r>
              <a:rPr lang="zh-CN" altLang="en-US" b="1" dirty="0"/>
              <a:t>模型燃烧室边界条件反问题求解</a:t>
            </a:r>
          </a:p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D4608D-8CBA-43DD-9DE8-3710F8D59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基于神经微分方程的反应流系统优化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E5A9D3-EDC7-4FA5-AF39-F97F1E59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D0F2517A-DC94-43B6-8466-47E347108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705" y="3201797"/>
            <a:ext cx="2057401" cy="1645920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7B368E05-7F1E-482A-A1F0-21EA474B309A}"/>
              </a:ext>
            </a:extLst>
          </p:cNvPr>
          <p:cNvSpPr txBox="1"/>
          <p:nvPr/>
        </p:nvSpPr>
        <p:spPr>
          <a:xfrm>
            <a:off x="-22681" y="3530633"/>
            <a:ext cx="55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初始边界条件</a:t>
            </a:r>
            <a:endParaRPr 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6CA32-8A5E-4AAA-8938-B24896F097ED}"/>
              </a:ext>
            </a:extLst>
          </p:cNvPr>
          <p:cNvSpPr txBox="1"/>
          <p:nvPr/>
        </p:nvSpPr>
        <p:spPr>
          <a:xfrm>
            <a:off x="6796647" y="16146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研究内容介绍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3/3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16C83BC-A042-4690-9FE4-9A702E659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97" y="1342651"/>
            <a:ext cx="2073091" cy="1027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3E5680CE-E186-4B74-B12D-E3D10397AD9D}"/>
                  </a:ext>
                </a:extLst>
              </p:cNvPr>
              <p:cNvSpPr txBox="1"/>
              <p:nvPr/>
            </p:nvSpPr>
            <p:spPr>
              <a:xfrm>
                <a:off x="2423088" y="1902226"/>
                <a:ext cx="2593786" cy="468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100" b="0" dirty="0"/>
              </a:p>
            </p:txBody>
          </p:sp>
        </mc:Choice>
        <mc:Fallback xmlns="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3E5680CE-E186-4B74-B12D-E3D10397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088" y="1902226"/>
                <a:ext cx="2593786" cy="468013"/>
              </a:xfrm>
              <a:prstGeom prst="rect">
                <a:avLst/>
              </a:prstGeom>
              <a:blipFill>
                <a:blip r:embed="rId5"/>
                <a:stretch>
                  <a:fillRect t="-53247" b="-38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6">
                <a:extLst>
                  <a:ext uri="{FF2B5EF4-FFF2-40B4-BE49-F238E27FC236}">
                    <a16:creationId xmlns:a16="http://schemas.microsoft.com/office/drawing/2014/main" id="{6CEEB99E-9ABA-45C7-9762-8F8101175781}"/>
                  </a:ext>
                </a:extLst>
              </p:cNvPr>
              <p:cNvSpPr/>
              <p:nvPr/>
            </p:nvSpPr>
            <p:spPr>
              <a:xfrm>
                <a:off x="2423088" y="1409939"/>
                <a:ext cx="1258926" cy="442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sz="1100" dirty="0"/>
              </a:p>
            </p:txBody>
          </p:sp>
        </mc:Choice>
        <mc:Fallback xmlns="">
          <p:sp>
            <p:nvSpPr>
              <p:cNvPr id="14" name="Rectangle 6">
                <a:extLst>
                  <a:ext uri="{FF2B5EF4-FFF2-40B4-BE49-F238E27FC236}">
                    <a16:creationId xmlns:a16="http://schemas.microsoft.com/office/drawing/2014/main" id="{6CEEB99E-9ABA-45C7-9762-8F8101175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088" y="1409939"/>
                <a:ext cx="1258926" cy="4423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6">
            <a:extLst>
              <a:ext uri="{FF2B5EF4-FFF2-40B4-BE49-F238E27FC236}">
                <a16:creationId xmlns:a16="http://schemas.microsoft.com/office/drawing/2014/main" id="{29E3106D-E2EE-4324-9874-5A44921C950D}"/>
              </a:ext>
            </a:extLst>
          </p:cNvPr>
          <p:cNvSpPr txBox="1"/>
          <p:nvPr/>
        </p:nvSpPr>
        <p:spPr>
          <a:xfrm>
            <a:off x="3682014" y="1474895"/>
            <a:ext cx="1152119" cy="2769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/>
                </a:solidFill>
              </a:rPr>
              <a:t>PSR</a:t>
            </a:r>
            <a:r>
              <a:rPr lang="zh-CN" altLang="en-US" sz="1200" b="1" dirty="0">
                <a:solidFill>
                  <a:schemeClr val="bg2"/>
                </a:solidFill>
              </a:rPr>
              <a:t> 控制方程</a:t>
            </a:r>
            <a:endParaRPr lang="en-US" sz="1200" b="1" dirty="0">
              <a:solidFill>
                <a:schemeClr val="bg2"/>
              </a:solidFill>
            </a:endParaRPr>
          </a:p>
        </p:txBody>
      </p:sp>
      <p:grpSp>
        <p:nvGrpSpPr>
          <p:cNvPr id="16" name="Group 30">
            <a:extLst>
              <a:ext uri="{FF2B5EF4-FFF2-40B4-BE49-F238E27FC236}">
                <a16:creationId xmlns:a16="http://schemas.microsoft.com/office/drawing/2014/main" id="{CCD8503C-15B3-41FD-ACED-9ABD93857928}"/>
              </a:ext>
            </a:extLst>
          </p:cNvPr>
          <p:cNvGrpSpPr/>
          <p:nvPr/>
        </p:nvGrpSpPr>
        <p:grpSpPr>
          <a:xfrm>
            <a:off x="1063410" y="2420225"/>
            <a:ext cx="3042835" cy="487111"/>
            <a:chOff x="2077793" y="4316298"/>
            <a:chExt cx="5567170" cy="487111"/>
          </a:xfrm>
        </p:grpSpPr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2F28933E-C7D8-42DD-8235-1A7CF5B6DA98}"/>
                </a:ext>
              </a:extLst>
            </p:cNvPr>
            <p:cNvSpPr/>
            <p:nvPr/>
          </p:nvSpPr>
          <p:spPr>
            <a:xfrm>
              <a:off x="5617774" y="4416644"/>
              <a:ext cx="20271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下游观测结果</a:t>
              </a:r>
              <a:endParaRPr lang="en-US" sz="1200" b="1" dirty="0"/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365C5AE0-C351-4CDF-B8FE-9F734E396F4C}"/>
                </a:ext>
              </a:extLst>
            </p:cNvPr>
            <p:cNvSpPr/>
            <p:nvPr/>
          </p:nvSpPr>
          <p:spPr>
            <a:xfrm>
              <a:off x="2077793" y="4441258"/>
              <a:ext cx="20271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上游边界条件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Down Arrow 12">
              <a:extLst>
                <a:ext uri="{FF2B5EF4-FFF2-40B4-BE49-F238E27FC236}">
                  <a16:creationId xmlns:a16="http://schemas.microsoft.com/office/drawing/2014/main" id="{3F676D63-77CF-44CA-BA9F-91D8475F4FEE}"/>
                </a:ext>
              </a:extLst>
            </p:cNvPr>
            <p:cNvSpPr/>
            <p:nvPr/>
          </p:nvSpPr>
          <p:spPr>
            <a:xfrm rot="5400000">
              <a:off x="4738040" y="4138428"/>
              <a:ext cx="180749" cy="624281"/>
            </a:xfrm>
            <a:prstGeom prst="downArrow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12A07754-94D3-4E3A-A3CC-B7FDBA10C772}"/>
                </a:ext>
              </a:extLst>
            </p:cNvPr>
            <p:cNvSpPr/>
            <p:nvPr/>
          </p:nvSpPr>
          <p:spPr>
            <a:xfrm>
              <a:off x="4015057" y="4526410"/>
              <a:ext cx="17456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反问题求解</a:t>
              </a:r>
              <a:endParaRPr 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21" name="Rounded Rectangle 14">
              <a:extLst>
                <a:ext uri="{FF2B5EF4-FFF2-40B4-BE49-F238E27FC236}">
                  <a16:creationId xmlns:a16="http://schemas.microsoft.com/office/drawing/2014/main" id="{E09A3C0D-E417-4413-A1EF-E746C6F82169}"/>
                </a:ext>
              </a:extLst>
            </p:cNvPr>
            <p:cNvSpPr/>
            <p:nvPr/>
          </p:nvSpPr>
          <p:spPr>
            <a:xfrm>
              <a:off x="2147570" y="4316298"/>
              <a:ext cx="5470298" cy="4851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C6C0FC9-5C9C-485E-880E-E2BC4DE5E4E6}"/>
              </a:ext>
            </a:extLst>
          </p:cNvPr>
          <p:cNvSpPr txBox="1"/>
          <p:nvPr/>
        </p:nvSpPr>
        <p:spPr>
          <a:xfrm>
            <a:off x="1859096" y="2924079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Su, et al., IMECE, 2021</a:t>
            </a:r>
            <a:endParaRPr lang="zh-CN" altLang="en-US" sz="12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Graphic 10">
            <a:extLst>
              <a:ext uri="{FF2B5EF4-FFF2-40B4-BE49-F238E27FC236}">
                <a16:creationId xmlns:a16="http://schemas.microsoft.com/office/drawing/2014/main" id="{99232517-536E-4956-BA07-3E80ED54B0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4080" y="1214931"/>
            <a:ext cx="4032949" cy="1792422"/>
          </a:xfrm>
          <a:prstGeom prst="rect">
            <a:avLst/>
          </a:prstGeom>
        </p:spPr>
      </p:pic>
      <p:pic>
        <p:nvPicPr>
          <p:cNvPr id="26" name="Graphic 12">
            <a:extLst>
              <a:ext uri="{FF2B5EF4-FFF2-40B4-BE49-F238E27FC236}">
                <a16:creationId xmlns:a16="http://schemas.microsoft.com/office/drawing/2014/main" id="{87CCFDE8-E3C3-4402-9660-ABB60ECC26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2695" y="3063552"/>
            <a:ext cx="4135718" cy="1838097"/>
          </a:xfrm>
          <a:prstGeom prst="rect">
            <a:avLst/>
          </a:prstGeom>
        </p:spPr>
      </p:pic>
      <p:pic>
        <p:nvPicPr>
          <p:cNvPr id="27" name="Graphic 8">
            <a:extLst>
              <a:ext uri="{FF2B5EF4-FFF2-40B4-BE49-F238E27FC236}">
                <a16:creationId xmlns:a16="http://schemas.microsoft.com/office/drawing/2014/main" id="{6720FEA9-608F-4CB4-A0A0-621C8909A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40902" y="3201078"/>
            <a:ext cx="2059200" cy="1647359"/>
          </a:xfrm>
          <a:prstGeom prst="rect">
            <a:avLst/>
          </a:prstGeom>
        </p:spPr>
      </p:pic>
      <p:sp>
        <p:nvSpPr>
          <p:cNvPr id="28" name="TextBox 20">
            <a:extLst>
              <a:ext uri="{FF2B5EF4-FFF2-40B4-BE49-F238E27FC236}">
                <a16:creationId xmlns:a16="http://schemas.microsoft.com/office/drawing/2014/main" id="{4FA81FEE-4068-4373-BE73-B24693D1F8A0}"/>
              </a:ext>
            </a:extLst>
          </p:cNvPr>
          <p:cNvSpPr txBox="1"/>
          <p:nvPr/>
        </p:nvSpPr>
        <p:spPr>
          <a:xfrm>
            <a:off x="2449908" y="3601191"/>
            <a:ext cx="55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预测边界条件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13744D27-6C44-4C07-AB09-E041F79FB131}"/>
              </a:ext>
            </a:extLst>
          </p:cNvPr>
          <p:cNvSpPr/>
          <p:nvPr/>
        </p:nvSpPr>
        <p:spPr>
          <a:xfrm>
            <a:off x="5403597" y="2278678"/>
            <a:ext cx="3549572" cy="49492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60460835-B387-43BD-97CF-DE0DFD14A361}"/>
              </a:ext>
            </a:extLst>
          </p:cNvPr>
          <p:cNvSpPr/>
          <p:nvPr/>
        </p:nvSpPr>
        <p:spPr>
          <a:xfrm>
            <a:off x="5434790" y="4167299"/>
            <a:ext cx="3549572" cy="49492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4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7833-477B-805D-5139-A856363D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个人信息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231C6-B995-D0D1-127F-FAFAA9CB1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 姓名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 苏星宇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ea typeface="宋体" panose="02010600030101010101" pitchFamily="2" charset="-122"/>
              </a:rPr>
              <a:t> 籍贯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四川省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ea typeface="宋体" panose="02010600030101010101" pitchFamily="2" charset="-122"/>
              </a:rPr>
              <a:t> 手机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+86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18728785954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ea typeface="宋体" panose="02010600030101010101" pitchFamily="2" charset="-122"/>
              </a:rPr>
              <a:t> 邮箱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su-xy19@mails.tsinghua.edu.cn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zh-CN" altLang="en-US" dirty="0">
                <a:ea typeface="宋体" panose="02010600030101010101" pitchFamily="2" charset="-122"/>
              </a:rPr>
              <a:t>           </a:t>
            </a:r>
            <a:r>
              <a:rPr lang="en-US" altLang="zh-CN" dirty="0">
                <a:ea typeface="宋体" panose="02010600030101010101" pitchFamily="2" charset="-122"/>
              </a:rPr>
              <a:t>suxy15tsinghua@gmail.com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ea typeface="宋体" panose="02010600030101010101" pitchFamily="2" charset="-122"/>
              </a:rPr>
              <a:t> 网站</a:t>
            </a:r>
            <a:r>
              <a:rPr lang="en-US" altLang="zh-CN" dirty="0">
                <a:ea typeface="宋体" panose="02010600030101010101" pitchFamily="2" charset="-122"/>
              </a:rPr>
              <a:t>: https://suxy15.github.io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技能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编程</a:t>
            </a:r>
            <a:r>
              <a:rPr lang="en-US" altLang="zh-CN" dirty="0">
                <a:ea typeface="宋体" panose="02010600030101010101" pitchFamily="2" charset="-122"/>
              </a:rPr>
              <a:t>: C / C++ / Python / Fortran / Rust / JavaScript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软件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en-US" altLang="zh-CN" dirty="0" err="1">
                <a:ea typeface="宋体" panose="02010600030101010101" pitchFamily="2" charset="-122"/>
              </a:rPr>
              <a:t>Matlab</a:t>
            </a:r>
            <a:r>
              <a:rPr lang="en-US" altLang="zh-CN" dirty="0">
                <a:ea typeface="宋体" panose="02010600030101010101" pitchFamily="2" charset="-122"/>
              </a:rPr>
              <a:t> / Fluent / </a:t>
            </a:r>
            <a:r>
              <a:rPr lang="en-US" altLang="zh-CN" dirty="0" err="1">
                <a:ea typeface="宋体" panose="02010600030101010101" pitchFamily="2" charset="-122"/>
              </a:rPr>
              <a:t>OpenFOAM</a:t>
            </a:r>
            <a:r>
              <a:rPr lang="en-US" altLang="zh-CN" dirty="0">
                <a:ea typeface="宋体" panose="02010600030101010101" pitchFamily="2" charset="-122"/>
              </a:rPr>
              <a:t> / </a:t>
            </a:r>
            <a:r>
              <a:rPr lang="en-US" altLang="zh-CN" dirty="0" err="1">
                <a:ea typeface="宋体" panose="02010600030101010101" pitchFamily="2" charset="-122"/>
              </a:rPr>
              <a:t>Solidworks</a:t>
            </a:r>
            <a:r>
              <a:rPr lang="en-US" altLang="zh-CN" dirty="0">
                <a:ea typeface="宋体" panose="02010600030101010101" pitchFamily="2" charset="-122"/>
              </a:rPr>
              <a:t> / AutoCAD 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硬件</a:t>
            </a:r>
            <a:r>
              <a:rPr lang="en-US" altLang="zh-CN" dirty="0">
                <a:ea typeface="宋体" panose="02010600030101010101" pitchFamily="2" charset="-122"/>
              </a:rPr>
              <a:t>: Arduino / Raspberry PI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FPGA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 爱好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 轮滑、滑冰、滑雪、游泳</a:t>
            </a:r>
            <a:endParaRPr lang="en-CN" dirty="0"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3119E-111E-2885-7BA6-E855B7CF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AB411-54EB-C503-967F-1B2206D0C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15" y="3142446"/>
            <a:ext cx="1321798" cy="154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229BA4-DEAB-A0B2-0079-E63D4D05D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15" y="806871"/>
            <a:ext cx="1324306" cy="19174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E797F8-8EC9-4D92-B62C-8086D23F38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10" y="1145620"/>
            <a:ext cx="1657349" cy="16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09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BE8F0E-6DA8-4BE8-8A82-34CD722E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4" y="3083600"/>
            <a:ext cx="2057400" cy="2057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E39B68-019A-42D7-82BD-F23AAE7AC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93" y="3083600"/>
            <a:ext cx="2057400" cy="2057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9577EFE-E3DF-4580-A316-85200C44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其他科研相关工作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CA4EAB-A134-4691-A76F-D4CB01B4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 </a:t>
            </a:r>
            <a:r>
              <a:rPr lang="zh-CN" altLang="en-US" b="1" dirty="0"/>
              <a:t>基于详细机理的污染物建表模型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F2F3D8-676C-4651-9481-5E41CAAF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CC810A57-99F4-4E7F-AE2F-DCD8A468B700}"/>
                  </a:ext>
                </a:extLst>
              </p:cNvPr>
              <p:cNvSpPr/>
              <p:nvPr/>
            </p:nvSpPr>
            <p:spPr>
              <a:xfrm>
                <a:off x="1796410" y="1291041"/>
                <a:ext cx="2154821" cy="317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2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sSub>
                        <m:sSubPr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𝑁𝑂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p>
                      </m:sSubSup>
                      <m:r>
                        <a:rPr lang="en-US" sz="12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𝑁𝑂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𝑝𝑓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CC810A57-99F4-4E7F-AE2F-DCD8A468B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0" y="1291041"/>
                <a:ext cx="2154821" cy="317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C03E6906-BEE9-46C5-8B61-BA8CFDB92D19}"/>
                  </a:ext>
                </a:extLst>
              </p:cNvPr>
              <p:cNvSpPr/>
              <p:nvPr/>
            </p:nvSpPr>
            <p:spPr>
              <a:xfrm>
                <a:off x="1868984" y="1579453"/>
                <a:ext cx="2764410" cy="317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sz="12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sSub>
                        <m:sSubPr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p>
                      </m:sSubSup>
                      <m:r>
                        <a:rPr lang="en-US" sz="12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sz="12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</m:sup>
                      </m:sSubSup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C03E6906-BEE9-46C5-8B61-BA8CFDB92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984" y="1579453"/>
                <a:ext cx="2764410" cy="317908"/>
              </a:xfrm>
              <a:prstGeom prst="rect">
                <a:avLst/>
              </a:prstGeom>
              <a:blipFill>
                <a:blip r:embed="rId6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6">
            <a:extLst>
              <a:ext uri="{FF2B5EF4-FFF2-40B4-BE49-F238E27FC236}">
                <a16:creationId xmlns:a16="http://schemas.microsoft.com/office/drawing/2014/main" id="{4207F3E5-9310-4F7A-B6FB-9B7759CF5708}"/>
              </a:ext>
            </a:extLst>
          </p:cNvPr>
          <p:cNvSpPr/>
          <p:nvPr/>
        </p:nvSpPr>
        <p:spPr>
          <a:xfrm>
            <a:off x="188461" y="1605345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一氧化碳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反应源项</a:t>
            </a:r>
          </a:p>
        </p:txBody>
      </p:sp>
      <p:sp>
        <p:nvSpPr>
          <p:cNvPr id="10" name="Rectangle 47">
            <a:extLst>
              <a:ext uri="{FF2B5EF4-FFF2-40B4-BE49-F238E27FC236}">
                <a16:creationId xmlns:a16="http://schemas.microsoft.com/office/drawing/2014/main" id="{5BA06CD9-C7CC-4E5B-8B5A-40F9447D96B7}"/>
              </a:ext>
            </a:extLst>
          </p:cNvPr>
          <p:cNvSpPr/>
          <p:nvPr/>
        </p:nvSpPr>
        <p:spPr>
          <a:xfrm>
            <a:off x="188461" y="1301172"/>
            <a:ext cx="1673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氮氧化物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反应源项</a:t>
            </a:r>
          </a:p>
        </p:txBody>
      </p:sp>
      <p:sp>
        <p:nvSpPr>
          <p:cNvPr id="11" name="Rectangle 51">
            <a:extLst>
              <a:ext uri="{FF2B5EF4-FFF2-40B4-BE49-F238E27FC236}">
                <a16:creationId xmlns:a16="http://schemas.microsoft.com/office/drawing/2014/main" id="{43078FD3-5BF5-4FF1-9480-5D27DC5943C1}"/>
              </a:ext>
            </a:extLst>
          </p:cNvPr>
          <p:cNvSpPr/>
          <p:nvPr/>
        </p:nvSpPr>
        <p:spPr>
          <a:xfrm>
            <a:off x="1112538" y="1897361"/>
            <a:ext cx="2339102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个污染物模型特征参数</a:t>
            </a:r>
            <a:endParaRPr 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5">
            <a:extLst>
              <a:ext uri="{FF2B5EF4-FFF2-40B4-BE49-F238E27FC236}">
                <a16:creationId xmlns:a16="http://schemas.microsoft.com/office/drawing/2014/main" id="{E4A2036E-E318-4124-8748-ACABC65E7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096" y="2454579"/>
            <a:ext cx="2793772" cy="870075"/>
          </a:xfrm>
          <a:prstGeom prst="rect">
            <a:avLst/>
          </a:prstGeom>
        </p:spPr>
      </p:pic>
      <p:pic>
        <p:nvPicPr>
          <p:cNvPr id="15" name="图片 3">
            <a:extLst>
              <a:ext uri="{FF2B5EF4-FFF2-40B4-BE49-F238E27FC236}">
                <a16:creationId xmlns:a16="http://schemas.microsoft.com/office/drawing/2014/main" id="{205944A8-F94F-40B6-9595-F529BBE0B5E5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87511" y="2596806"/>
            <a:ext cx="816066" cy="703728"/>
          </a:xfrm>
          <a:prstGeom prst="rect">
            <a:avLst/>
          </a:prstGeom>
        </p:spPr>
      </p:pic>
      <p:sp>
        <p:nvSpPr>
          <p:cNvPr id="16" name="Rectangle 51">
            <a:extLst>
              <a:ext uri="{FF2B5EF4-FFF2-40B4-BE49-F238E27FC236}">
                <a16:creationId xmlns:a16="http://schemas.microsoft.com/office/drawing/2014/main" id="{CC9807D4-834C-414A-B66F-F244036CBA0F}"/>
              </a:ext>
            </a:extLst>
          </p:cNvPr>
          <p:cNvSpPr/>
          <p:nvPr/>
        </p:nvSpPr>
        <p:spPr>
          <a:xfrm>
            <a:off x="1112538" y="2261040"/>
            <a:ext cx="2339101" cy="30777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旋流燃烧器与实验数据验证</a:t>
            </a:r>
            <a:endParaRPr 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ED88A65-85EB-4670-ABC1-A24F322F5AA7}"/>
              </a:ext>
            </a:extLst>
          </p:cNvPr>
          <p:cNvSpPr/>
          <p:nvPr/>
        </p:nvSpPr>
        <p:spPr>
          <a:xfrm>
            <a:off x="5706945" y="3193416"/>
            <a:ext cx="126042" cy="13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84930B28-4195-4B68-8D1F-99A80FE51C31}"/>
              </a:ext>
            </a:extLst>
          </p:cNvPr>
          <p:cNvSpPr txBox="1">
            <a:spLocks/>
          </p:cNvSpPr>
          <p:nvPr/>
        </p:nvSpPr>
        <p:spPr>
          <a:xfrm>
            <a:off x="4716535" y="929149"/>
            <a:ext cx="3758135" cy="397521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  <a:defRPr lang="en-US" altLang="zh-CN" sz="18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28650" indent="-285750" algn="l" defTabSz="6858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Wingdings" pitchFamily="2" charset="2"/>
              <a:buChar char="q"/>
              <a:defRPr lang="en-US" altLang="zh-CN" sz="16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85800" indent="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SzPct val="100000"/>
              <a:buFontTx/>
              <a:buNone/>
              <a:defRPr sz="140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6573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 国际合作</a:t>
            </a:r>
            <a:endParaRPr lang="en-US" altLang="zh-CN" b="1" dirty="0"/>
          </a:p>
          <a:p>
            <a:pPr lvl="1"/>
            <a:r>
              <a:rPr lang="en-US" altLang="zh-CN" dirty="0"/>
              <a:t>MIT Deng </a:t>
            </a:r>
            <a:r>
              <a:rPr lang="zh-CN" altLang="en-US" dirty="0"/>
              <a:t>组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	</a:t>
            </a:r>
            <a:r>
              <a:rPr lang="en-US" altLang="zh-CN" sz="1400" dirty="0"/>
              <a:t>Prof. Sili Deng</a:t>
            </a:r>
          </a:p>
          <a:p>
            <a:pPr marL="342900" lvl="1" indent="0">
              <a:buNone/>
            </a:pPr>
            <a:r>
              <a:rPr lang="en-US" altLang="zh-CN" sz="1400" dirty="0"/>
              <a:t>	Dr. Weiqi Ji</a:t>
            </a:r>
          </a:p>
          <a:p>
            <a:pPr lvl="1"/>
            <a:r>
              <a:rPr lang="zh-CN" altLang="en-US" dirty="0"/>
              <a:t>普林斯顿</a:t>
            </a:r>
            <a:endParaRPr lang="en-US" altLang="zh-CN" dirty="0"/>
          </a:p>
          <a:p>
            <a:pPr lvl="2"/>
            <a:r>
              <a:rPr lang="en-US" altLang="zh-CN" dirty="0"/>
              <a:t>Prof. Chung K. Law</a:t>
            </a:r>
          </a:p>
          <a:p>
            <a:pPr lvl="1"/>
            <a:r>
              <a:rPr lang="zh-CN" altLang="en-US" dirty="0"/>
              <a:t>悉尼大学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	</a:t>
            </a:r>
            <a:r>
              <a:rPr lang="en-US" altLang="zh-CN" sz="1400" dirty="0"/>
              <a:t>Prof. Assaad R. Masri</a:t>
            </a:r>
          </a:p>
          <a:p>
            <a:pPr marL="342900" lvl="1" indent="0">
              <a:buNone/>
            </a:pPr>
            <a:r>
              <a:rPr lang="en-US" altLang="zh-CN" sz="1400" dirty="0"/>
              <a:t>	Prof. Matthew J. Cleary</a:t>
            </a:r>
          </a:p>
          <a:p>
            <a:pPr lvl="1"/>
            <a:r>
              <a:rPr lang="zh-CN" altLang="en-US" dirty="0"/>
              <a:t>意大利 </a:t>
            </a:r>
            <a:r>
              <a:rPr lang="en-US" altLang="zh-CN" dirty="0"/>
              <a:t>POLIMI </a:t>
            </a:r>
            <a:r>
              <a:rPr lang="zh-CN" altLang="en-US" dirty="0"/>
              <a:t>组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sz="1400" dirty="0"/>
              <a:t>	Prof. Alberto </a:t>
            </a:r>
            <a:r>
              <a:rPr lang="en-US" altLang="zh-CN" sz="1400" dirty="0" err="1"/>
              <a:t>Cuoci</a:t>
            </a:r>
            <a:endParaRPr lang="en-US" altLang="zh-CN" sz="1400" dirty="0"/>
          </a:p>
          <a:p>
            <a:pPr marL="342900" lvl="1" indent="0">
              <a:buNone/>
            </a:pPr>
            <a:r>
              <a:rPr lang="en-US" altLang="zh-CN" sz="1400" dirty="0"/>
              <a:t>	Dr. Andrea Nobili</a:t>
            </a:r>
          </a:p>
          <a:p>
            <a:pPr lvl="1"/>
            <a:r>
              <a:rPr lang="en-US" altLang="zh-CN" dirty="0"/>
              <a:t>Duke </a:t>
            </a:r>
            <a:r>
              <a:rPr lang="zh-CN" altLang="en-US" dirty="0"/>
              <a:t>微流组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	</a:t>
            </a:r>
            <a:r>
              <a:rPr lang="en-US" altLang="zh-CN" sz="1400" dirty="0"/>
              <a:t>Prof. Tony Jun Huang</a:t>
            </a:r>
            <a:endParaRPr lang="en-US" altLang="zh-CN" dirty="0"/>
          </a:p>
        </p:txBody>
      </p:sp>
      <p:pic>
        <p:nvPicPr>
          <p:cNvPr id="32" name="Picture 2" descr="Assaad Masri - Professor - The University of Sydney, School of Aerospace,  Mechanical and Mechatronic Engineering | LinkedIn">
            <a:extLst>
              <a:ext uri="{FF2B5EF4-FFF2-40B4-BE49-F238E27FC236}">
                <a16:creationId xmlns:a16="http://schemas.microsoft.com/office/drawing/2014/main" id="{539285F2-6336-4F36-A4B8-31A5FB5B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69" y="238847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portrait of Sili Deng">
            <a:extLst>
              <a:ext uri="{FF2B5EF4-FFF2-40B4-BE49-F238E27FC236}">
                <a16:creationId xmlns:a16="http://schemas.microsoft.com/office/drawing/2014/main" id="{392E6C6E-1E37-44A2-A014-B1334350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35530" y="1295579"/>
            <a:ext cx="1417639" cy="9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CRECK Modeling - Alberto Cuoci">
            <a:extLst>
              <a:ext uri="{FF2B5EF4-FFF2-40B4-BE49-F238E27FC236}">
                <a16:creationId xmlns:a16="http://schemas.microsoft.com/office/drawing/2014/main" id="{309F371C-24DF-4BDA-B38C-BC78B4DDC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69" y="3563100"/>
            <a:ext cx="1028700" cy="109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6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50F4-3EB5-149B-CB14-A1A74226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成果与荣誉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AA6BA-8459-8361-468B-B3634330A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914401"/>
            <a:ext cx="8690776" cy="4158510"/>
          </a:xfrm>
        </p:spPr>
        <p:txBody>
          <a:bodyPr/>
          <a:lstStyle/>
          <a:p>
            <a:pPr algn="just"/>
            <a:r>
              <a:rPr lang="zh-CN" altLang="en-US" sz="1600" b="1" dirty="0">
                <a:solidFill>
                  <a:schemeClr val="tx1"/>
                </a:solidFill>
                <a:ea typeface="宋体" panose="02010600030101010101" pitchFamily="2" charset="-122"/>
              </a:rPr>
              <a:t> 期刊论文发表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（已发表</a:t>
            </a:r>
            <a:r>
              <a:rPr lang="en-US" altLang="zh-CN" sz="1400" dirty="0">
                <a:solidFill>
                  <a:schemeClr val="bg2"/>
                </a:solidFill>
                <a:ea typeface="宋体" panose="02010600030101010101" pitchFamily="2" charset="-122"/>
              </a:rPr>
              <a:t>SCI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论文</a:t>
            </a:r>
            <a:r>
              <a:rPr lang="en-US" altLang="zh-CN" sz="1400" dirty="0">
                <a:solidFill>
                  <a:schemeClr val="bg2"/>
                </a:solidFill>
                <a:ea typeface="宋体" panose="02010600030101010101" pitchFamily="2" charset="-122"/>
              </a:rPr>
              <a:t>14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篇</a:t>
            </a:r>
            <a:r>
              <a:rPr lang="en-US" altLang="zh-CN" sz="1400" dirty="0">
                <a:solidFill>
                  <a:schemeClr val="bg2"/>
                </a:solidFill>
                <a:ea typeface="宋体" panose="02010600030101010101" pitchFamily="2" charset="-122"/>
              </a:rPr>
              <a:t>; 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顶刊</a:t>
            </a:r>
            <a:r>
              <a:rPr lang="en-US" altLang="zh-CN" sz="1400" dirty="0">
                <a:solidFill>
                  <a:schemeClr val="bg2"/>
                </a:solidFill>
                <a:ea typeface="宋体" panose="02010600030101010101" pitchFamily="2" charset="-122"/>
              </a:rPr>
              <a:t>Combustion and Flame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发表第一作者论文</a:t>
            </a:r>
            <a:r>
              <a:rPr lang="en-US" altLang="zh-CN" sz="1400" dirty="0">
                <a:solidFill>
                  <a:schemeClr val="bg2"/>
                </a:solidFill>
                <a:ea typeface="宋体" panose="02010600030101010101" pitchFamily="2" charset="-122"/>
              </a:rPr>
              <a:t>4</a:t>
            </a:r>
            <a:r>
              <a:rPr lang="zh-CN" altLang="en-US" sz="1400" dirty="0">
                <a:solidFill>
                  <a:schemeClr val="bg2"/>
                </a:solidFill>
                <a:ea typeface="宋体" panose="02010600030101010101" pitchFamily="2" charset="-122"/>
              </a:rPr>
              <a:t>篇）</a:t>
            </a:r>
            <a:endParaRPr lang="en-US" altLang="zh-CN" sz="1400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lvl="1" algn="just"/>
            <a:r>
              <a:rPr 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sz="1100" dirty="0">
                <a:ea typeface="宋体" panose="02010600030101010101" pitchFamily="2" charset="-122"/>
              </a:rPr>
              <a:t>, M.J. Cleary, H. Zhou, Z. Ren, A.R. </a:t>
            </a:r>
            <a:r>
              <a:rPr lang="en-US" sz="1100" dirty="0" err="1">
                <a:ea typeface="宋体" panose="02010600030101010101" pitchFamily="2" charset="-122"/>
              </a:rPr>
              <a:t>Masri</a:t>
            </a:r>
            <a:r>
              <a:rPr lang="en-US" sz="1100" dirty="0">
                <a:ea typeface="宋体" panose="02010600030101010101" pitchFamily="2" charset="-122"/>
              </a:rPr>
              <a:t>. Uncertainty analysis of soot formation in laminar flames simulated with a sectional method, </a:t>
            </a:r>
            <a:r>
              <a:rPr lang="en-US" sz="1100" i="1" dirty="0">
                <a:ea typeface="宋体" panose="02010600030101010101" pitchFamily="2" charset="-122"/>
              </a:rPr>
              <a:t>Combustion and Flame (CNF)</a:t>
            </a:r>
            <a:r>
              <a:rPr lang="en-US" sz="1100" dirty="0">
                <a:ea typeface="宋体" panose="02010600030101010101" pitchFamily="2" charset="-122"/>
              </a:rPr>
              <a:t>, under review.</a:t>
            </a:r>
          </a:p>
          <a:p>
            <a:pPr lvl="1" algn="just"/>
            <a:r>
              <a:rPr 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sz="1100" dirty="0">
                <a:ea typeface="宋体" panose="02010600030101010101" pitchFamily="2" charset="-122"/>
              </a:rPr>
              <a:t>, J. Wei, E.R. Hawkes, H. Zhou, Z. Ren. A pairwise mixing model with kernel constraint and its appraisal in transported PDF simulations of ethylene flames, </a:t>
            </a:r>
            <a:r>
              <a:rPr lang="en-US" sz="1100" i="1" dirty="0">
                <a:ea typeface="宋体" panose="02010600030101010101" pitchFamily="2" charset="-122"/>
              </a:rPr>
              <a:t>Combustion and Flame (CNF)</a:t>
            </a:r>
            <a:r>
              <a:rPr lang="en-US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2023,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255:112916.</a:t>
            </a:r>
          </a:p>
          <a:p>
            <a:pPr lvl="1" algn="just"/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W. Ji, J. An, Z. Ren, S. Deng C. K. Law. Kinetics parameter optimization of hydrocarbon fuels via neural ordinary differential equations, </a:t>
            </a:r>
            <a:r>
              <a:rPr lang="en-US" altLang="zh-CN" sz="1100" i="1" dirty="0">
                <a:ea typeface="宋体" panose="02010600030101010101" pitchFamily="2" charset="-122"/>
              </a:rPr>
              <a:t>Combustion and Flame (CNF)</a:t>
            </a:r>
            <a:r>
              <a:rPr lang="en-US" altLang="zh-CN" sz="1100" dirty="0">
                <a:ea typeface="宋体" panose="02010600030101010101" pitchFamily="2" charset="-122"/>
              </a:rPr>
              <a:t>, 2023, 251:112732.</a:t>
            </a:r>
          </a:p>
          <a:p>
            <a:pPr lvl="1" algn="just"/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W. Ji, </a:t>
            </a:r>
            <a:r>
              <a:rPr lang="en-US" altLang="zh-CN" sz="1100" dirty="0" err="1">
                <a:ea typeface="宋体" panose="02010600030101010101" pitchFamily="2" charset="-122"/>
              </a:rPr>
              <a:t>Z.Ren</a:t>
            </a:r>
            <a:r>
              <a:rPr lang="en-US" altLang="zh-CN" sz="1100" dirty="0">
                <a:ea typeface="宋体" panose="02010600030101010101" pitchFamily="2" charset="-122"/>
              </a:rPr>
              <a:t>. Uncertainty analysis in mechanism reduction via active subspace and transition state analyses, </a:t>
            </a:r>
            <a:r>
              <a:rPr lang="en-US" altLang="zh-CN" sz="1100" i="1" dirty="0">
                <a:ea typeface="宋体" panose="02010600030101010101" pitchFamily="2" charset="-122"/>
              </a:rPr>
              <a:t>Combustion and Flame (CNF)</a:t>
            </a:r>
            <a:r>
              <a:rPr lang="en-US" altLang="zh-CN" sz="1100" dirty="0">
                <a:ea typeface="宋体" panose="02010600030101010101" pitchFamily="2" charset="-122"/>
              </a:rPr>
              <a:t>, 2021, 227:135-146.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L. Zhang,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H. Zhou, X. Wang, Z. Ren. Sliding mode control for longitudinal oscillating combustion, </a:t>
            </a:r>
            <a:r>
              <a:rPr lang="en-US" altLang="zh-CN" sz="1100" i="1" dirty="0">
                <a:ea typeface="宋体" panose="02010600030101010101" pitchFamily="2" charset="-122"/>
              </a:rPr>
              <a:t>Combustion Theory and Modelling (CTM)</a:t>
            </a:r>
            <a:r>
              <a:rPr lang="en-US" altLang="zh-CN" sz="1100" dirty="0">
                <a:ea typeface="宋体" panose="02010600030101010101" pitchFamily="2" charset="-122"/>
              </a:rPr>
              <a:t>, 2023,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2197409.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J. Wei,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E.R. Hawkes, H. Zhou, Z. Ren. Assessment of critical species for differential mixing in transported PDF simulations of a non-premixed ethylene DNS flame, </a:t>
            </a:r>
            <a:r>
              <a:rPr lang="en-US" altLang="zh-CN" sz="1100" i="1" dirty="0">
                <a:ea typeface="宋体" panose="02010600030101010101" pitchFamily="2" charset="-122"/>
              </a:rPr>
              <a:t>Combustion and Flame (CNF)</a:t>
            </a:r>
            <a:r>
              <a:rPr lang="en-US" altLang="zh-CN" sz="1100" dirty="0">
                <a:ea typeface="宋体" panose="02010600030101010101" pitchFamily="2" charset="-122"/>
              </a:rPr>
              <a:t>, 2022, 224:112240.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W. Ji,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B. Pang, Y. Li, Z. Ren, S. Deng. SGD-based optimization in modeling combustion kinetics: Case studies in tuning mechanistic and hybrid kinetic models, </a:t>
            </a:r>
            <a:r>
              <a:rPr lang="en-US" altLang="zh-CN" sz="1100" i="1" dirty="0">
                <a:ea typeface="宋体" panose="02010600030101010101" pitchFamily="2" charset="-122"/>
              </a:rPr>
              <a:t>Fuel</a:t>
            </a:r>
            <a:r>
              <a:rPr lang="en-US" altLang="zh-CN" sz="1100" dirty="0">
                <a:ea typeface="宋体" panose="02010600030101010101" pitchFamily="2" charset="-122"/>
              </a:rPr>
              <a:t>, 2022, 324:124560.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J. Wei,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X. Wang, H. Zhou, E. R. Hawkes, Z. Ren. A mixing timescale model for differential mixing in transported probability density function simulations of turbulent non-premixed flames, </a:t>
            </a:r>
            <a:r>
              <a:rPr lang="en-US" altLang="zh-CN" sz="1100" i="1" dirty="0">
                <a:ea typeface="宋体" panose="02010600030101010101" pitchFamily="2" charset="-122"/>
              </a:rPr>
              <a:t>Physics of Fluids (POF)</a:t>
            </a:r>
            <a:r>
              <a:rPr lang="en-US" altLang="zh-CN" sz="1100" dirty="0">
                <a:ea typeface="宋体" panose="02010600030101010101" pitchFamily="2" charset="-122"/>
              </a:rPr>
              <a:t>, 2022, 34(6):067122.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L. Zhang,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H. Zhou, X. Wang, Z. Ren. Active Control of Multiple Neural Networks for Oscillating Combustion, </a:t>
            </a:r>
            <a:r>
              <a:rPr lang="en-US" altLang="zh-CN" sz="1100" i="1" dirty="0">
                <a:ea typeface="宋体" panose="02010600030101010101" pitchFamily="2" charset="-122"/>
              </a:rPr>
              <a:t>AIAA Journal (AIAA</a:t>
            </a:r>
            <a:r>
              <a:rPr lang="zh-CN" altLang="en-US" sz="1100" i="1" dirty="0">
                <a:ea typeface="宋体" panose="02010600030101010101" pitchFamily="2" charset="-122"/>
              </a:rPr>
              <a:t> </a:t>
            </a:r>
            <a:r>
              <a:rPr lang="en-US" altLang="zh-CN" sz="1100" i="1" dirty="0">
                <a:ea typeface="宋体" panose="02010600030101010101" pitchFamily="2" charset="-122"/>
              </a:rPr>
              <a:t>J)</a:t>
            </a:r>
            <a:r>
              <a:rPr lang="en-US" altLang="zh-CN" sz="1100" dirty="0">
                <a:ea typeface="宋体" panose="02010600030101010101" pitchFamily="2" charset="-122"/>
              </a:rPr>
              <a:t>, 2022, 60(6):3821-3833</a:t>
            </a:r>
          </a:p>
          <a:p>
            <a:pPr lvl="1" algn="just"/>
            <a:r>
              <a:rPr lang="en-US" altLang="zh-CN" sz="1100" dirty="0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A6D8C-33D5-6285-E495-8D4D9F85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815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8A55-D64A-7332-2B16-351D7266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成果与荣誉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56B48-3B30-250C-0FE0-6C5EF24D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914401"/>
            <a:ext cx="8690776" cy="4158510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zh-CN" altLang="en-US" sz="1600" b="1" dirty="0">
                <a:solidFill>
                  <a:schemeClr val="tx1"/>
                </a:solidFill>
                <a:ea typeface="宋体" panose="02010600030101010101" pitchFamily="2" charset="-122"/>
              </a:rPr>
              <a:t> 会议论文报告</a:t>
            </a:r>
            <a:endParaRPr lang="en-US" altLang="zh-CN" sz="16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 algn="just"/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</a:t>
            </a:r>
            <a:r>
              <a:rPr lang="zh-CN" alt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Su</a:t>
            </a:r>
            <a:r>
              <a:rPr lang="en-US" altLang="zh-CN" sz="1100" b="1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T.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Yang,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H.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Zhou,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Z.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Ren,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M.J. Cleary, A.R. </a:t>
            </a:r>
            <a:r>
              <a:rPr lang="en-US" altLang="zh-CN" sz="1100" dirty="0" err="1">
                <a:ea typeface="宋体" panose="02010600030101010101" pitchFamily="2" charset="-122"/>
              </a:rPr>
              <a:t>Masri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Transported PDF simulations of Sandia Flame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F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with a kernel constrained mixing model</a:t>
            </a:r>
            <a:r>
              <a:rPr lang="en-US" altLang="zh-CN" sz="1100" b="1" dirty="0">
                <a:ea typeface="宋体" panose="02010600030101010101" pitchFamily="2" charset="-122"/>
              </a:rPr>
              <a:t> ,</a:t>
            </a:r>
            <a:r>
              <a:rPr lang="zh-CN" altLang="en-US" sz="1100" b="1" dirty="0">
                <a:ea typeface="宋体" panose="02010600030101010101" pitchFamily="2" charset="-122"/>
              </a:rPr>
              <a:t> </a:t>
            </a:r>
            <a:r>
              <a:rPr lang="zh-CN" altLang="en-US" sz="1100" dirty="0">
                <a:ea typeface="宋体" panose="02010600030101010101" pitchFamily="2" charset="-122"/>
              </a:rPr>
              <a:t>中国工程热物理学会燃烧年会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2023,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under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review.</a:t>
            </a:r>
            <a:endParaRPr lang="en-US" altLang="zh-CN" sz="1100" b="1" dirty="0">
              <a:ea typeface="宋体" panose="02010600030101010101" pitchFamily="2" charset="-122"/>
            </a:endParaRPr>
          </a:p>
          <a:p>
            <a:pPr lvl="1" algn="just"/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M.J. Cleary, H. Zhou, Z. Ren, A.R. </a:t>
            </a:r>
            <a:r>
              <a:rPr lang="en-US" altLang="zh-CN" sz="1100" dirty="0" err="1">
                <a:ea typeface="宋体" panose="02010600030101010101" pitchFamily="2" charset="-122"/>
              </a:rPr>
              <a:t>Masri</a:t>
            </a:r>
            <a:r>
              <a:rPr lang="en-US" altLang="zh-CN" sz="1100" dirty="0">
                <a:ea typeface="宋体" panose="02010600030101010101" pitchFamily="2" charset="-122"/>
              </a:rPr>
              <a:t>. Uncertainty analysis of soot formation in a burner stabilized stagnation flame, Asia-Pacific Conference on Combustion (ASPACC), 2023, paper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102.</a:t>
            </a:r>
          </a:p>
          <a:p>
            <a:pPr lvl="1" algn="just"/>
            <a:r>
              <a:rPr lang="zh-CN" alt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苏星宇</a:t>
            </a:r>
            <a:r>
              <a:rPr lang="en-US" altLang="zh-CN" sz="1100" b="1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周华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M.J. Cleary,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A.R. </a:t>
            </a:r>
            <a:r>
              <a:rPr lang="en-US" altLang="zh-CN" sz="1100" dirty="0" err="1">
                <a:ea typeface="宋体" panose="02010600030101010101" pitchFamily="2" charset="-122"/>
              </a:rPr>
              <a:t>Masri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任祝寅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层流火焰碳烟生成不确定性分析</a:t>
            </a:r>
            <a:r>
              <a:rPr lang="en-US" altLang="zh-CN" sz="1100" b="1" dirty="0">
                <a:ea typeface="宋体" panose="02010600030101010101" pitchFamily="2" charset="-122"/>
              </a:rPr>
              <a:t>,</a:t>
            </a:r>
            <a:r>
              <a:rPr lang="zh-CN" altLang="en-US" sz="1100" b="1" dirty="0">
                <a:ea typeface="宋体" panose="02010600030101010101" pitchFamily="2" charset="-122"/>
              </a:rPr>
              <a:t> </a:t>
            </a:r>
            <a:r>
              <a:rPr lang="zh-CN" altLang="en-US" sz="1100" dirty="0">
                <a:ea typeface="宋体" panose="02010600030101010101" pitchFamily="2" charset="-122"/>
              </a:rPr>
              <a:t>中国工程热物理学会燃烧年会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2022,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paper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224121.</a:t>
            </a:r>
          </a:p>
          <a:p>
            <a:pPr lvl="1" algn="just"/>
            <a:r>
              <a:rPr lang="en-US" altLang="zh-CN" sz="1100" b="1" dirty="0">
                <a:solidFill>
                  <a:srgbClr val="C00000"/>
                </a:solidFill>
                <a:ea typeface="宋体" panose="02010600030101010101" pitchFamily="2" charset="-122"/>
              </a:rPr>
              <a:t>X. Su</a:t>
            </a:r>
            <a:r>
              <a:rPr lang="en-US" altLang="zh-CN" sz="1100" dirty="0">
                <a:ea typeface="宋体" panose="02010600030101010101" pitchFamily="2" charset="-122"/>
              </a:rPr>
              <a:t>, W. Ji, L. Zhang, W. Wu, Z. Ren, S. Deng. Neural differential equations for inverse modeling in model combustors, ASME International Mechanical Engineering Congress &amp; Exposition (IMECE), 2021, paper 69657.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zh-CN" altLang="en-US" sz="1600" b="1" kern="100" dirty="0">
                <a:solidFill>
                  <a:schemeClr val="tx1"/>
                </a:solidFill>
                <a:ea typeface="宋体" panose="02010600030101010101" pitchFamily="2" charset="-122"/>
              </a:rPr>
              <a:t> 邀请报告</a:t>
            </a:r>
            <a:endParaRPr lang="en-US" altLang="zh-CN" sz="1600" b="1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CN" sz="1100" kern="100" dirty="0">
                <a:effectLst/>
                <a:ea typeface="宋体" panose="02010600030101010101" pitchFamily="2" charset="-122"/>
              </a:rPr>
              <a:t>Z. Ren, </a:t>
            </a:r>
            <a:r>
              <a:rPr lang="en-US" altLang="zh-CN" sz="1100" b="1" kern="100" dirty="0">
                <a:solidFill>
                  <a:srgbClr val="C00000"/>
                </a:solidFill>
                <a:effectLst/>
                <a:ea typeface="宋体" panose="02010600030101010101" pitchFamily="2" charset="-122"/>
              </a:rPr>
              <a:t>X. Su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,</a:t>
            </a:r>
            <a:r>
              <a:rPr lang="zh-CN" altLang="en-US" sz="1100" kern="100" dirty="0">
                <a:effectLst/>
                <a:ea typeface="宋体" panose="02010600030101010101" pitchFamily="2" charset="-122"/>
              </a:rPr>
              <a:t> 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AIAA SciTech Forum and Exposition,</a:t>
            </a:r>
            <a:r>
              <a:rPr lang="zh-CN" altLang="en-US" sz="1100" kern="100" dirty="0">
                <a:effectLst/>
                <a:ea typeface="宋体" panose="02010600030101010101" pitchFamily="2" charset="-122"/>
              </a:rPr>
              <a:t> 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2021.</a:t>
            </a:r>
          </a:p>
          <a:p>
            <a:pPr lvl="1" algn="just">
              <a:lnSpc>
                <a:spcPct val="100000"/>
              </a:lnSpc>
            </a:pPr>
            <a:r>
              <a:rPr lang="en-US" altLang="zh-CN" sz="1100" kern="100" dirty="0">
                <a:effectLst/>
                <a:ea typeface="宋体" panose="02010600030101010101" pitchFamily="2" charset="-122"/>
              </a:rPr>
              <a:t>Z</a:t>
            </a:r>
            <a:r>
              <a:rPr lang="en-US" altLang="zh-CN" sz="1100" kern="100" dirty="0">
                <a:ea typeface="宋体" panose="02010600030101010101" pitchFamily="2" charset="-122"/>
              </a:rPr>
              <a:t>.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 Ren, </a:t>
            </a:r>
            <a:r>
              <a:rPr lang="en-US" altLang="zh-CN" sz="1100" b="1" kern="100" dirty="0">
                <a:solidFill>
                  <a:srgbClr val="C00000"/>
                </a:solidFill>
                <a:effectLst/>
                <a:ea typeface="宋体" panose="02010600030101010101" pitchFamily="2" charset="-122"/>
              </a:rPr>
              <a:t>X. Su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, NSF Workshop on Machine Learning in Transport Phenomena,</a:t>
            </a:r>
            <a:r>
              <a:rPr lang="zh-CN" altLang="en-US" sz="1100" kern="100" dirty="0">
                <a:effectLst/>
                <a:ea typeface="宋体" panose="02010600030101010101" pitchFamily="2" charset="-122"/>
              </a:rPr>
              <a:t> </a:t>
            </a:r>
            <a:r>
              <a:rPr lang="en-US" altLang="zh-CN" sz="1100" kern="100" dirty="0">
                <a:effectLst/>
                <a:ea typeface="宋体" panose="02010600030101010101" pitchFamily="2" charset="-122"/>
              </a:rPr>
              <a:t>2020.</a:t>
            </a:r>
          </a:p>
          <a:p>
            <a:pPr algn="just">
              <a:spcBef>
                <a:spcPts val="0"/>
              </a:spcBef>
            </a:pPr>
            <a:r>
              <a:rPr lang="zh-CN" altLang="en-US" sz="1600" b="1" dirty="0">
                <a:solidFill>
                  <a:schemeClr val="tx1"/>
                </a:solidFill>
                <a:ea typeface="宋体" panose="02010600030101010101" pitchFamily="2" charset="-122"/>
              </a:rPr>
              <a:t> 荣誉奖项</a:t>
            </a:r>
            <a:endParaRPr lang="en-US" altLang="zh-CN" sz="16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/>
            <a:r>
              <a:rPr lang="en-US" sz="1100" dirty="0">
                <a:ea typeface="宋体" panose="02010600030101010101" pitchFamily="2" charset="-122"/>
              </a:rPr>
              <a:t>2022</a:t>
            </a:r>
            <a:r>
              <a:rPr lang="zh-CN" altLang="en-US" sz="1100" dirty="0">
                <a:ea typeface="宋体" panose="02010600030101010101" pitchFamily="2" charset="-122"/>
              </a:rPr>
              <a:t>年</a:t>
            </a:r>
            <a:r>
              <a:rPr lang="en-US" sz="1100" dirty="0">
                <a:ea typeface="宋体" panose="02010600030101010101" pitchFamily="2" charset="-122"/>
              </a:rPr>
              <a:t>12</a:t>
            </a:r>
            <a:r>
              <a:rPr lang="zh-CN" altLang="en-US" sz="1100" dirty="0">
                <a:ea typeface="宋体" panose="02010600030101010101" pitchFamily="2" charset="-122"/>
              </a:rPr>
              <a:t>月 中国工程热物理年会 燃烧年会 优秀论文</a:t>
            </a:r>
            <a:endParaRPr lang="en-US" sz="1100" dirty="0">
              <a:ea typeface="宋体" panose="02010600030101010101" pitchFamily="2" charset="-122"/>
            </a:endParaRPr>
          </a:p>
          <a:p>
            <a:pPr lvl="1"/>
            <a:r>
              <a:rPr lang="en-US" sz="1100" dirty="0">
                <a:ea typeface="宋体" panose="02010600030101010101" pitchFamily="2" charset="-122"/>
              </a:rPr>
              <a:t>2017</a:t>
            </a:r>
            <a:r>
              <a:rPr lang="zh-CN" altLang="en-US" sz="1100" dirty="0">
                <a:ea typeface="宋体" panose="02010600030101010101" pitchFamily="2" charset="-122"/>
              </a:rPr>
              <a:t>年</a:t>
            </a:r>
            <a:r>
              <a:rPr lang="en-US" sz="1100" dirty="0">
                <a:ea typeface="宋体" panose="02010600030101010101" pitchFamily="2" charset="-122"/>
              </a:rPr>
              <a:t>11</a:t>
            </a:r>
            <a:r>
              <a:rPr lang="zh-CN" altLang="en-US" sz="1100" dirty="0">
                <a:ea typeface="宋体" panose="02010600030101010101" pitchFamily="2" charset="-122"/>
              </a:rPr>
              <a:t>月 高教社杯全国大学生数学建模竞赛 全国一等奖 全国优秀论文</a:t>
            </a:r>
            <a:endParaRPr lang="en-US" sz="1100" dirty="0">
              <a:ea typeface="宋体" panose="02010600030101010101" pitchFamily="2" charset="-122"/>
            </a:endParaRPr>
          </a:p>
          <a:p>
            <a:pPr lvl="1"/>
            <a:r>
              <a:rPr lang="en-US" sz="1100" dirty="0">
                <a:ea typeface="宋体" panose="02010600030101010101" pitchFamily="2" charset="-122"/>
              </a:rPr>
              <a:t>2017</a:t>
            </a:r>
            <a:r>
              <a:rPr lang="zh-CN" altLang="en-US" sz="1100" dirty="0">
                <a:ea typeface="宋体" panose="02010600030101010101" pitchFamily="2" charset="-122"/>
              </a:rPr>
              <a:t>年</a:t>
            </a:r>
            <a:r>
              <a:rPr lang="en-US" sz="1100" dirty="0">
                <a:ea typeface="宋体" panose="02010600030101010101" pitchFamily="2" charset="-122"/>
              </a:rPr>
              <a:t>10</a:t>
            </a:r>
            <a:r>
              <a:rPr lang="zh-CN" altLang="en-US" sz="1100" dirty="0">
                <a:ea typeface="宋体" panose="02010600030101010101" pitchFamily="2" charset="-122"/>
              </a:rPr>
              <a:t>月 清华大学科技创新奖学金</a:t>
            </a:r>
            <a:endParaRPr lang="en-US" sz="1100" dirty="0">
              <a:ea typeface="宋体" panose="02010600030101010101" pitchFamily="2" charset="-122"/>
            </a:endParaRPr>
          </a:p>
          <a:p>
            <a:pPr lvl="1"/>
            <a:r>
              <a:rPr lang="en-US" sz="1100" dirty="0">
                <a:ea typeface="宋体" panose="02010600030101010101" pitchFamily="2" charset="-122"/>
              </a:rPr>
              <a:t>2017</a:t>
            </a:r>
            <a:r>
              <a:rPr lang="zh-CN" altLang="en-US" sz="1100" dirty="0">
                <a:ea typeface="宋体" panose="02010600030101010101" pitchFamily="2" charset="-122"/>
              </a:rPr>
              <a:t>年</a:t>
            </a:r>
            <a:r>
              <a:rPr lang="en-US" sz="1100" dirty="0">
                <a:ea typeface="宋体" panose="02010600030101010101" pitchFamily="2" charset="-122"/>
              </a:rPr>
              <a:t>04</a:t>
            </a:r>
            <a:r>
              <a:rPr lang="zh-CN" altLang="en-US" sz="1100" dirty="0">
                <a:ea typeface="宋体" panose="02010600030101010101" pitchFamily="2" charset="-122"/>
              </a:rPr>
              <a:t>月 清华大学第</a:t>
            </a:r>
            <a:r>
              <a:rPr lang="en-US" altLang="zh-CN" sz="1100" dirty="0">
                <a:ea typeface="宋体" panose="02010600030101010101" pitchFamily="2" charset="-122"/>
              </a:rPr>
              <a:t>35</a:t>
            </a:r>
            <a:r>
              <a:rPr lang="zh-CN" altLang="en-US" sz="1100" dirty="0">
                <a:ea typeface="宋体" panose="02010600030101010101" pitchFamily="2" charset="-122"/>
              </a:rPr>
              <a:t>届挑战杯 三等奖</a:t>
            </a:r>
            <a:endParaRPr lang="en-CN" sz="1100" dirty="0">
              <a:ea typeface="宋体" panose="02010600030101010101" pitchFamily="2" charset="-122"/>
            </a:endParaRPr>
          </a:p>
          <a:p>
            <a:pPr algn="just">
              <a:spcBef>
                <a:spcPts val="0"/>
              </a:spcBef>
            </a:pP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 软件专著</a:t>
            </a: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 algn="just"/>
            <a:r>
              <a:rPr lang="zh-CN" altLang="en-US" sz="1100" dirty="0">
                <a:ea typeface="宋体" panose="02010600030101010101" pitchFamily="2" charset="-122"/>
              </a:rPr>
              <a:t>任祝寅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刘雨恩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解青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zh-CN" alt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苏星宇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周华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直接起爆临界能量预测与重要反应分析计算软件</a:t>
            </a:r>
            <a:endParaRPr lang="en-US" altLang="zh-CN" sz="1100" dirty="0">
              <a:ea typeface="宋体" panose="02010600030101010101" pitchFamily="2" charset="-122"/>
            </a:endParaRPr>
          </a:p>
          <a:p>
            <a:pPr lvl="1" algn="just"/>
            <a:r>
              <a:rPr lang="zh-CN" altLang="en-US" sz="1100" dirty="0">
                <a:ea typeface="宋体" panose="02010600030101010101" pitchFamily="2" charset="-122"/>
              </a:rPr>
              <a:t>魏杰立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任祝寅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zh-CN" altLang="en-US" sz="1100" b="1" dirty="0">
                <a:solidFill>
                  <a:srgbClr val="C00000"/>
                </a:solidFill>
                <a:ea typeface="宋体" panose="02010600030101010101" pitchFamily="2" charset="-122"/>
              </a:rPr>
              <a:t>苏星宇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周华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基于活性子空间的复杂系统降维与主控机制分析软件（</a:t>
            </a:r>
            <a:r>
              <a:rPr lang="en-US" altLang="zh-CN" sz="1100" dirty="0">
                <a:ea typeface="宋体" panose="02010600030101010101" pitchFamily="2" charset="-122"/>
              </a:rPr>
              <a:t>AS Smart</a:t>
            </a:r>
            <a:r>
              <a:rPr lang="zh-CN" altLang="en-US" sz="1100" dirty="0">
                <a:ea typeface="宋体" panose="02010600030101010101" pitchFamily="2" charset="-122"/>
              </a:rPr>
              <a:t>）</a:t>
            </a:r>
            <a:r>
              <a:rPr lang="en-US" altLang="zh-CN" sz="1100" dirty="0">
                <a:ea typeface="宋体" panose="02010600030101010101" pitchFamily="2" charset="-122"/>
              </a:rPr>
              <a:t>,</a:t>
            </a:r>
            <a:r>
              <a:rPr lang="zh-CN" altLang="en-US" sz="1100" dirty="0"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ea typeface="宋体" panose="02010600030101010101" pitchFamily="2" charset="-122"/>
              </a:rPr>
              <a:t>2023SR1234567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20931-4AF5-F5A1-61D4-71B38D6C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866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78AA6D-5439-EE41-85B9-AF89567B02A1}"/>
              </a:ext>
            </a:extLst>
          </p:cNvPr>
          <p:cNvSpPr/>
          <p:nvPr/>
        </p:nvSpPr>
        <p:spPr>
          <a:xfrm>
            <a:off x="0" y="1824706"/>
            <a:ext cx="9144000" cy="12337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zh-CN" altLang="en-US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zh-CN" altLang="en-US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004D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41204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6"/>
    </mc:Choice>
    <mc:Fallback xmlns="">
      <p:transition spd="slow" advTm="137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1DA5-64DD-432B-BEDA-92334CC3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基于神经微分方程的反应流系统优化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9E1A7F-04AB-4A96-89AD-F67503EEA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基于</a:t>
            </a:r>
            <a:r>
              <a:rPr lang="en-US" altLang="zh-CN" dirty="0"/>
              <a:t>Julia</a:t>
            </a:r>
            <a:r>
              <a:rPr lang="zh-CN" altLang="en-US" dirty="0"/>
              <a:t>的反应机理包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36A2E-1E84-46A6-9BFE-7CCC3422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F85388-D4F0-45B4-8EAC-3BB17E90BABD}"/>
              </a:ext>
            </a:extLst>
          </p:cNvPr>
          <p:cNvSpPr txBox="1"/>
          <p:nvPr/>
        </p:nvSpPr>
        <p:spPr>
          <a:xfrm>
            <a:off x="6796647" y="16146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研究课题介绍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（</a:t>
            </a:r>
            <a:r>
              <a:rPr lang="en-US" altLang="zh-CN" dirty="0">
                <a:solidFill>
                  <a:schemeClr val="bg2"/>
                </a:solidFill>
              </a:rPr>
              <a:t>2/3</a:t>
            </a:r>
            <a:r>
              <a:rPr lang="zh-CN" altLang="en-US" dirty="0">
                <a:solidFill>
                  <a:schemeClr val="bg2"/>
                </a:solidFill>
              </a:rPr>
              <a:t>）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AA6D76C-42D8-40D8-A9EF-079D1CCF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73" y="1217933"/>
            <a:ext cx="5345164" cy="3489280"/>
          </a:xfrm>
          <a:prstGeom prst="rect">
            <a:avLst/>
          </a:prstGeom>
        </p:spPr>
      </p:pic>
      <p:sp>
        <p:nvSpPr>
          <p:cNvPr id="7" name="Rounded Rectangle 24">
            <a:extLst>
              <a:ext uri="{FF2B5EF4-FFF2-40B4-BE49-F238E27FC236}">
                <a16:creationId xmlns:a16="http://schemas.microsoft.com/office/drawing/2014/main" id="{937EA147-83B6-4DF1-B096-D9DA824E75F9}"/>
              </a:ext>
            </a:extLst>
          </p:cNvPr>
          <p:cNvSpPr/>
          <p:nvPr/>
        </p:nvSpPr>
        <p:spPr>
          <a:xfrm>
            <a:off x="603903" y="3611748"/>
            <a:ext cx="1254070" cy="1001268"/>
          </a:xfrm>
          <a:prstGeom prst="round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432FF"/>
                </a:solidFill>
              </a:rPr>
              <a:t>现有模型</a:t>
            </a:r>
            <a:endParaRPr lang="en-US" altLang="zh-CN" dirty="0">
              <a:solidFill>
                <a:srgbClr val="0432FF"/>
              </a:solidFill>
            </a:endParaRPr>
          </a:p>
          <a:p>
            <a:pPr algn="ctr"/>
            <a:r>
              <a:rPr lang="zh-CN" altLang="en-US" dirty="0">
                <a:solidFill>
                  <a:srgbClr val="0432FF"/>
                </a:solidFill>
              </a:rPr>
              <a:t>现有参数</a:t>
            </a:r>
            <a:endParaRPr lang="en-US" altLang="zh-CN" dirty="0">
              <a:solidFill>
                <a:srgbClr val="0432FF"/>
              </a:solidFill>
            </a:endParaRPr>
          </a:p>
          <a:p>
            <a:pPr algn="ctr"/>
            <a:r>
              <a:rPr lang="zh-CN" altLang="en-US" dirty="0">
                <a:solidFill>
                  <a:srgbClr val="0432FF"/>
                </a:solidFill>
              </a:rPr>
              <a:t>实验数据</a:t>
            </a:r>
            <a:endParaRPr lang="en-US" altLang="zh-CN" dirty="0">
              <a:solidFill>
                <a:srgbClr val="0432FF"/>
              </a:solidFill>
            </a:endParaRPr>
          </a:p>
        </p:txBody>
      </p:sp>
      <p:sp>
        <p:nvSpPr>
          <p:cNvPr id="8" name="Rounded Rectangle 24">
            <a:extLst>
              <a:ext uri="{FF2B5EF4-FFF2-40B4-BE49-F238E27FC236}">
                <a16:creationId xmlns:a16="http://schemas.microsoft.com/office/drawing/2014/main" id="{4D3C14DA-CF62-46EE-8E46-5063FB15ADD8}"/>
              </a:ext>
            </a:extLst>
          </p:cNvPr>
          <p:cNvSpPr/>
          <p:nvPr/>
        </p:nvSpPr>
        <p:spPr>
          <a:xfrm>
            <a:off x="7203137" y="3595215"/>
            <a:ext cx="1285496" cy="1017801"/>
          </a:xfrm>
          <a:prstGeom prst="round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432FF"/>
                </a:solidFill>
              </a:rPr>
              <a:t>神经网络</a:t>
            </a:r>
            <a:endParaRPr lang="en-US" altLang="zh-CN" dirty="0">
              <a:solidFill>
                <a:srgbClr val="0432FF"/>
              </a:solidFill>
            </a:endParaRPr>
          </a:p>
          <a:p>
            <a:pPr algn="ctr"/>
            <a:r>
              <a:rPr lang="zh-CN" altLang="en-US" dirty="0">
                <a:solidFill>
                  <a:srgbClr val="0432FF"/>
                </a:solidFill>
              </a:rPr>
              <a:t>自动微分</a:t>
            </a:r>
            <a:endParaRPr lang="en-US" altLang="zh-CN" dirty="0">
              <a:solidFill>
                <a:srgbClr val="0432FF"/>
              </a:solidFill>
            </a:endParaRPr>
          </a:p>
          <a:p>
            <a:pPr algn="ctr"/>
            <a:r>
              <a:rPr lang="zh-CN" altLang="en-US" dirty="0">
                <a:solidFill>
                  <a:srgbClr val="0432FF"/>
                </a:solidFill>
              </a:rPr>
              <a:t>优化算法</a:t>
            </a:r>
            <a:endParaRPr lang="en-US" altLang="zh-CN" dirty="0">
              <a:solidFill>
                <a:srgbClr val="0432FF"/>
              </a:solidFill>
            </a:endParaRPr>
          </a:p>
        </p:txBody>
      </p:sp>
      <p:sp>
        <p:nvSpPr>
          <p:cNvPr id="9" name="Rounded Rectangle 24">
            <a:extLst>
              <a:ext uri="{FF2B5EF4-FFF2-40B4-BE49-F238E27FC236}">
                <a16:creationId xmlns:a16="http://schemas.microsoft.com/office/drawing/2014/main" id="{147F7156-6307-4421-A56E-2F9EE86FC936}"/>
              </a:ext>
            </a:extLst>
          </p:cNvPr>
          <p:cNvSpPr/>
          <p:nvPr/>
        </p:nvSpPr>
        <p:spPr>
          <a:xfrm>
            <a:off x="2987969" y="4760978"/>
            <a:ext cx="3070303" cy="311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求解、优化各类反应体系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箭头: 直角上 9">
            <a:extLst>
              <a:ext uri="{FF2B5EF4-FFF2-40B4-BE49-F238E27FC236}">
                <a16:creationId xmlns:a16="http://schemas.microsoft.com/office/drawing/2014/main" id="{74B43E58-3879-4CEB-B2DD-86FEF42358F3}"/>
              </a:ext>
            </a:extLst>
          </p:cNvPr>
          <p:cNvSpPr/>
          <p:nvPr/>
        </p:nvSpPr>
        <p:spPr>
          <a:xfrm rot="5400000">
            <a:off x="1897606" y="3952148"/>
            <a:ext cx="325239" cy="1757547"/>
          </a:xfrm>
          <a:prstGeom prst="bentUpArrow">
            <a:avLst>
              <a:gd name="adj1" fmla="val 18847"/>
              <a:gd name="adj2" fmla="val 27077"/>
              <a:gd name="adj3" fmla="val 308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直角上 10">
            <a:extLst>
              <a:ext uri="{FF2B5EF4-FFF2-40B4-BE49-F238E27FC236}">
                <a16:creationId xmlns:a16="http://schemas.microsoft.com/office/drawing/2014/main" id="{CC5CCACC-E115-4134-BA00-DB164CF7528A}"/>
              </a:ext>
            </a:extLst>
          </p:cNvPr>
          <p:cNvSpPr/>
          <p:nvPr/>
        </p:nvSpPr>
        <p:spPr>
          <a:xfrm rot="16200000" flipH="1">
            <a:off x="6844918" y="3958801"/>
            <a:ext cx="311933" cy="1757547"/>
          </a:xfrm>
          <a:prstGeom prst="bentUpArrow">
            <a:avLst>
              <a:gd name="adj1" fmla="val 18847"/>
              <a:gd name="adj2" fmla="val 27077"/>
              <a:gd name="adj3" fmla="val 308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4E1D95-769E-4190-9659-A001CF8A1F51}"/>
              </a:ext>
            </a:extLst>
          </p:cNvPr>
          <p:cNvSpPr txBox="1"/>
          <p:nvPr/>
        </p:nvSpPr>
        <p:spPr>
          <a:xfrm>
            <a:off x="7031636" y="1387499"/>
            <a:ext cx="1321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Troe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Falloff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反应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6D984F-A1D4-46EE-8A4E-B64B23F7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89925" y="1616126"/>
            <a:ext cx="1961628" cy="7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8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2B388-54D8-4C95-B5B8-04767890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教育经历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07B8C8-F71C-494B-B176-CA5BD33BC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dirty="0">
                <a:ea typeface="宋体" panose="02010600030101010101" pitchFamily="2" charset="-122"/>
              </a:rPr>
              <a:t> 2015/09-2019/07 </a:t>
            </a:r>
            <a:r>
              <a:rPr lang="zh-CN" altLang="en-US" sz="1600" dirty="0">
                <a:ea typeface="宋体" panose="02010600030101010101" pitchFamily="2" charset="-122"/>
              </a:rPr>
              <a:t>清华大学（本科）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	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主修专业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zh-CN" altLang="en-US" sz="1400" dirty="0">
                <a:solidFill>
                  <a:schemeClr val="accent1"/>
                </a:solidFill>
                <a:ea typeface="宋体" panose="02010600030101010101" pitchFamily="2" charset="-122"/>
              </a:rPr>
              <a:t>能源与动力工程</a:t>
            </a:r>
            <a:endParaRPr lang="en-US" altLang="zh-CN" sz="1400" dirty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辅修专业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lang="zh-CN" altLang="en-US" sz="1400" dirty="0">
                <a:solidFill>
                  <a:schemeClr val="accent1"/>
                </a:solidFill>
                <a:ea typeface="宋体" panose="02010600030101010101" pitchFamily="2" charset="-122"/>
              </a:rPr>
              <a:t>计算机技术与应用</a:t>
            </a:r>
            <a:endParaRPr lang="en-US" altLang="zh-CN" sz="1400" dirty="0">
              <a:ea typeface="宋体" panose="02010600030101010101" pitchFamily="2" charset="-122"/>
            </a:endParaRPr>
          </a:p>
          <a:p>
            <a:r>
              <a:rPr lang="en-US" altLang="zh-CN" sz="1600" dirty="0">
                <a:ea typeface="宋体" panose="02010600030101010101" pitchFamily="2" charset="-122"/>
              </a:rPr>
              <a:t> 2018/07-2018/08 Duke University</a:t>
            </a:r>
            <a:r>
              <a:rPr lang="zh-CN" altLang="en-US" sz="1600" dirty="0">
                <a:ea typeface="宋体" panose="02010600030101010101" pitchFamily="2" charset="-122"/>
              </a:rPr>
              <a:t>（研究助理）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	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院系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lang="en-US" altLang="zh-CN" sz="1400" dirty="0">
                <a:ea typeface="宋体" panose="02010600030101010101" pitchFamily="2" charset="-122"/>
              </a:rPr>
              <a:t>Department of Mechanical Engineering and Materials Science</a:t>
            </a:r>
          </a:p>
          <a:p>
            <a:pPr marL="342900" lvl="1" indent="0">
              <a:buNone/>
            </a:pPr>
            <a:r>
              <a:rPr lang="en-US" altLang="zh-CN" sz="1400" dirty="0">
                <a:ea typeface="宋体" panose="02010600030101010101" pitchFamily="2" charset="-122"/>
              </a:rPr>
              <a:t>	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导师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lang="en-US" altLang="zh-CN" sz="1400" dirty="0">
                <a:ea typeface="宋体" panose="02010600030101010101" pitchFamily="2" charset="-122"/>
              </a:rPr>
              <a:t>Prof. Tony Jun Huang</a:t>
            </a:r>
          </a:p>
          <a:p>
            <a:r>
              <a:rPr lang="en-US" altLang="zh-CN" sz="1600" dirty="0">
                <a:ea typeface="宋体" panose="02010600030101010101" pitchFamily="2" charset="-122"/>
              </a:rPr>
              <a:t> 2019/09-present  </a:t>
            </a:r>
            <a:r>
              <a:rPr lang="zh-CN" altLang="en-US" sz="1600" dirty="0">
                <a:ea typeface="宋体" panose="02010600030101010101" pitchFamily="2" charset="-122"/>
              </a:rPr>
              <a:t>清华大学（直博生）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院系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lang="zh-CN" altLang="en-US" sz="1400" dirty="0">
                <a:ea typeface="宋体" panose="02010600030101010101" pitchFamily="2" charset="-122"/>
              </a:rPr>
              <a:t>能源与动力工程系、燃烧能源中心</a:t>
            </a:r>
            <a:endParaRPr lang="en-US" altLang="zh-CN" sz="1400" dirty="0"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导师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lang="zh-CN" altLang="en-US" sz="1400" dirty="0">
                <a:ea typeface="宋体" panose="02010600030101010101" pitchFamily="2" charset="-122"/>
              </a:rPr>
              <a:t>任祝寅教授、罗忠敬教授</a:t>
            </a:r>
            <a:endParaRPr lang="en-US" altLang="zh-CN" sz="1400" dirty="0">
              <a:ea typeface="宋体" panose="02010600030101010101" pitchFamily="2" charset="-122"/>
            </a:endParaRPr>
          </a:p>
          <a:p>
            <a:r>
              <a:rPr lang="en-US" altLang="zh-CN" sz="1600" dirty="0">
                <a:ea typeface="宋体" panose="02010600030101010101" pitchFamily="2" charset="-122"/>
              </a:rPr>
              <a:t> 2022/03-present  University of Sydney</a:t>
            </a:r>
            <a:r>
              <a:rPr lang="zh-CN" altLang="en-US" sz="1600" dirty="0"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ea typeface="宋体" panose="02010600030101010101" pitchFamily="2" charset="-122"/>
              </a:rPr>
              <a:t>CSC</a:t>
            </a:r>
            <a:r>
              <a:rPr lang="zh-CN" altLang="en-US" sz="1600" dirty="0">
                <a:ea typeface="宋体" panose="02010600030101010101" pitchFamily="2" charset="-122"/>
              </a:rPr>
              <a:t>联培博士生 ）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院系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lang="en-US" altLang="zh-CN" sz="1400" dirty="0">
                <a:ea typeface="宋体" panose="02010600030101010101" pitchFamily="2" charset="-122"/>
              </a:rPr>
              <a:t>School of Aerospace Mechanical &amp; Mechatronic Engineering</a:t>
            </a:r>
          </a:p>
          <a:p>
            <a:pPr marL="342900" lvl="1" indent="0">
              <a:buNone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      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导师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lang="en-US" altLang="zh-CN" sz="1400" dirty="0">
                <a:ea typeface="宋体" panose="02010600030101010101" pitchFamily="2" charset="-122"/>
              </a:rPr>
              <a:t>Prof. Assaad R. Masri, Prof. Matthew J. Cleary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6EDA25-5206-4D0C-8844-EB1F23AC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09BEB-82F2-4C33-8185-1C474A6D0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132" y="914401"/>
            <a:ext cx="844734" cy="84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F21C917-7335-4A55-B58B-09AB8881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132" y="2802969"/>
            <a:ext cx="844734" cy="84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杜克大学- 维基百科，自由的百科全书">
            <a:extLst>
              <a:ext uri="{FF2B5EF4-FFF2-40B4-BE49-F238E27FC236}">
                <a16:creationId xmlns:a16="http://schemas.microsoft.com/office/drawing/2014/main" id="{1EEAF4A3-00BF-47F6-A5C6-F93789B5C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574" y="1787188"/>
            <a:ext cx="773849" cy="98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023年悉尼大学校徽介绍（校徽图片及其意义）">
            <a:extLst>
              <a:ext uri="{FF2B5EF4-FFF2-40B4-BE49-F238E27FC236}">
                <a16:creationId xmlns:a16="http://schemas.microsoft.com/office/drawing/2014/main" id="{F327DBBC-A0B7-4FC9-B9B2-DB21E4D7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132" y="3675757"/>
            <a:ext cx="944285" cy="94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399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64A3-8CDC-2BA4-0EEA-068E29F7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科创兴趣团队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853B9-ADD5-0EBB-D1C2-CB482991B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个人科创 </a:t>
            </a:r>
            <a:r>
              <a:rPr lang="en-US" altLang="zh-CN" dirty="0"/>
              <a:t>2016-2018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13408-9F42-D42C-E613-9A5AC1A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5" name="3d打印">
            <a:hlinkClick r:id="" action="ppaction://media"/>
            <a:extLst>
              <a:ext uri="{FF2B5EF4-FFF2-40B4-BE49-F238E27FC236}">
                <a16:creationId xmlns:a16="http://schemas.microsoft.com/office/drawing/2014/main" id="{26FE4C7B-2AA9-F148-08F1-7E4E3C3F2E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3686" y="1477382"/>
            <a:ext cx="2519165" cy="1417031"/>
          </a:xfrm>
          <a:prstGeom prst="rect">
            <a:avLst/>
          </a:prstGeom>
        </p:spPr>
      </p:pic>
      <p:pic>
        <p:nvPicPr>
          <p:cNvPr id="6" name="我的影片">
            <a:hlinkClick r:id="" action="ppaction://media"/>
            <a:extLst>
              <a:ext uri="{FF2B5EF4-FFF2-40B4-BE49-F238E27FC236}">
                <a16:creationId xmlns:a16="http://schemas.microsoft.com/office/drawing/2014/main" id="{68855F37-C73C-B6B5-7C54-80DDFC2A02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34080" r="34254"/>
          <a:stretch/>
        </p:blipFill>
        <p:spPr>
          <a:xfrm>
            <a:off x="340256" y="1475014"/>
            <a:ext cx="799069" cy="1419399"/>
          </a:xfrm>
          <a:prstGeom prst="rect">
            <a:avLst/>
          </a:prstGeom>
        </p:spPr>
      </p:pic>
      <p:pic>
        <p:nvPicPr>
          <p:cNvPr id="7" name="摇摇棒">
            <a:hlinkClick r:id="" action="ppaction://media"/>
            <a:extLst>
              <a:ext uri="{FF2B5EF4-FFF2-40B4-BE49-F238E27FC236}">
                <a16:creationId xmlns:a16="http://schemas.microsoft.com/office/drawing/2014/main" id="{7700D6F8-31D9-5314-F73F-8BBD1E0E2CF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61631" y="2983532"/>
            <a:ext cx="961638" cy="1697369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5AF2FE4E-ADA8-55DC-8D88-2F5E19749C3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82" y="2982238"/>
            <a:ext cx="1273997" cy="1698663"/>
          </a:xfrm>
          <a:prstGeom prst="rect">
            <a:avLst/>
          </a:prstGeom>
        </p:spPr>
      </p:pic>
      <p:pic>
        <p:nvPicPr>
          <p:cNvPr id="9" name="图片 14">
            <a:extLst>
              <a:ext uri="{FF2B5EF4-FFF2-40B4-BE49-F238E27FC236}">
                <a16:creationId xmlns:a16="http://schemas.microsoft.com/office/drawing/2014/main" id="{B33A43A3-6A7E-11C2-F12F-BD5C900C08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0" y="3001943"/>
            <a:ext cx="1271845" cy="1697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11F28D-99E4-50F0-C131-E280AB674DD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816" t="47958" r="3581" b="13139"/>
          <a:stretch/>
        </p:blipFill>
        <p:spPr>
          <a:xfrm>
            <a:off x="4073633" y="3038743"/>
            <a:ext cx="4933776" cy="1571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836B1-01CA-1154-4838-7A19E2F818A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78" y="1475014"/>
            <a:ext cx="2087012" cy="1483817"/>
          </a:xfrm>
          <a:prstGeom prst="rect">
            <a:avLst/>
          </a:prstGeom>
          <a:effectLst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18517D-D009-D0F8-0D7D-5054497CEA7D}"/>
              </a:ext>
            </a:extLst>
          </p:cNvPr>
          <p:cNvSpPr txBox="1">
            <a:spLocks/>
          </p:cNvSpPr>
          <p:nvPr/>
        </p:nvSpPr>
        <p:spPr>
          <a:xfrm>
            <a:off x="4193756" y="922177"/>
            <a:ext cx="4609988" cy="377713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n"/>
              <a:defRPr lang="en-US" altLang="zh-CN" sz="18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28650" indent="-285750" algn="l" defTabSz="6858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Wingdings" pitchFamily="2" charset="2"/>
              <a:buChar char="q"/>
              <a:defRPr lang="en-US" altLang="zh-CN" sz="1600" kern="1200" dirty="0" smtClean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685800" indent="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SzPct val="100000"/>
              <a:buFontTx/>
              <a:buNone/>
              <a:defRPr sz="140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144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6573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350" kern="1200">
                <a:solidFill>
                  <a:srgbClr val="1F497D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清华大学天空工场理事长 </a:t>
            </a:r>
            <a:r>
              <a:rPr lang="en-US" altLang="zh-CN" dirty="0"/>
              <a:t>2019-2020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69436-ADD7-EBB4-42C3-0DF06DA01B1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b="6886"/>
          <a:stretch/>
        </p:blipFill>
        <p:spPr>
          <a:xfrm>
            <a:off x="4073632" y="1494007"/>
            <a:ext cx="2764015" cy="1464253"/>
          </a:xfrm>
          <a:prstGeom prst="rect">
            <a:avLst/>
          </a:prstGeom>
          <a:effectLst/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9D76383-5FBD-41DD-A1D9-A882ECB4498B}"/>
              </a:ext>
            </a:extLst>
          </p:cNvPr>
          <p:cNvSpPr txBox="1"/>
          <p:nvPr/>
        </p:nvSpPr>
        <p:spPr>
          <a:xfrm>
            <a:off x="5265791" y="4568589"/>
            <a:ext cx="2780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与追觅科技讨论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VLSAM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算法与前沿应用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6FF71F-A84D-4E56-8EB0-7AC0853B8E71}"/>
              </a:ext>
            </a:extLst>
          </p:cNvPr>
          <p:cNvSpPr txBox="1"/>
          <p:nvPr/>
        </p:nvSpPr>
        <p:spPr>
          <a:xfrm>
            <a:off x="7115255" y="1226533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旷视科技强化学习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TALK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1507C3-90A4-4E72-B4F1-A3580EA4FF7E}"/>
              </a:ext>
            </a:extLst>
          </p:cNvPr>
          <p:cNvSpPr txBox="1"/>
          <p:nvPr/>
        </p:nvSpPr>
        <p:spPr>
          <a:xfrm>
            <a:off x="4282700" y="1241481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组织寒假实践参观禾赛科技等公司</a:t>
            </a:r>
          </a:p>
        </p:txBody>
      </p:sp>
    </p:spTree>
    <p:extLst>
      <p:ext uri="{BB962C8B-B14F-4D97-AF65-F5344CB8AC3E}">
        <p14:creationId xmlns:p14="http://schemas.microsoft.com/office/powerpoint/2010/main" val="24867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6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BE6AE-37F6-4217-93EF-380167D2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工作经历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21AF4-B360-46F6-9C93-388110A49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 2017</a:t>
            </a:r>
            <a:r>
              <a:rPr lang="zh-CN" altLang="en-US" b="1" dirty="0"/>
              <a:t>暑假  禾赛科技有限公司  硬件部实习生</a:t>
            </a:r>
            <a:endParaRPr lang="en-US" altLang="zh-CN" b="1" dirty="0"/>
          </a:p>
          <a:p>
            <a:pPr lvl="1"/>
            <a:r>
              <a:rPr lang="zh-CN" altLang="en-US" dirty="0"/>
              <a:t>电源模块硬件设计</a:t>
            </a:r>
            <a:endParaRPr lang="en-US" altLang="zh-CN" dirty="0"/>
          </a:p>
          <a:p>
            <a:pPr lvl="1"/>
            <a:r>
              <a:rPr lang="zh-CN" altLang="en-US" dirty="0"/>
              <a:t>激光雷达标定设备软件开发</a:t>
            </a:r>
            <a:endParaRPr lang="en-US" altLang="zh-CN" dirty="0"/>
          </a:p>
          <a:p>
            <a:pPr lvl="1"/>
            <a:r>
              <a:rPr lang="zh-CN" altLang="en-US" dirty="0"/>
              <a:t>点云可视化、自动报告生成</a:t>
            </a:r>
            <a:endParaRPr lang="en-US" altLang="zh-CN" dirty="0"/>
          </a:p>
          <a:p>
            <a:r>
              <a:rPr lang="en-US" altLang="zh-CN" b="1" dirty="0"/>
              <a:t> 2018</a:t>
            </a:r>
            <a:r>
              <a:rPr lang="zh-CN" altLang="en-US" b="1" dirty="0"/>
              <a:t>暑假  杜克大学微流实验室  研究助理</a:t>
            </a:r>
            <a:endParaRPr lang="en-US" altLang="zh-CN" b="1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OpenCV</a:t>
            </a:r>
            <a:r>
              <a:rPr lang="zh-CN" altLang="en-US" dirty="0"/>
              <a:t>的图像处理</a:t>
            </a:r>
            <a:endParaRPr lang="en-US" altLang="zh-CN" dirty="0"/>
          </a:p>
          <a:p>
            <a:pPr lvl="1"/>
            <a:r>
              <a:rPr lang="zh-CN" altLang="en-US" dirty="0"/>
              <a:t>液滴编码、分割与追踪，信号处理</a:t>
            </a:r>
            <a:endParaRPr lang="en-US" altLang="zh-CN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Swift</a:t>
            </a:r>
            <a:r>
              <a:rPr lang="zh-CN" altLang="en-US" dirty="0"/>
              <a:t>语言的</a:t>
            </a:r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en-US" altLang="zh-CN" b="1" dirty="0"/>
              <a:t> 2021</a:t>
            </a:r>
            <a:r>
              <a:rPr lang="zh-CN" altLang="en-US" b="1" dirty="0"/>
              <a:t>暑假  潍柴动力有限公司  性能仿真室实习生</a:t>
            </a:r>
            <a:endParaRPr lang="en-US" altLang="zh-CN" b="1" dirty="0"/>
          </a:p>
          <a:p>
            <a:pPr lvl="1"/>
            <a:r>
              <a:rPr lang="zh-CN" altLang="en-US" dirty="0"/>
              <a:t>柴油机、气体机仿真（</a:t>
            </a:r>
            <a:r>
              <a:rPr lang="en-US" altLang="zh-CN" dirty="0"/>
              <a:t>Converge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柴油、天然气动力学机理参数优化</a:t>
            </a:r>
            <a:endParaRPr lang="en-US" altLang="zh-CN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Julia</a:t>
            </a:r>
            <a:r>
              <a:rPr lang="zh-CN" altLang="en-US" dirty="0"/>
              <a:t>语言的软件编写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D330C5-D13C-4BDF-97A2-E63D55FF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图片 25">
            <a:extLst>
              <a:ext uri="{FF2B5EF4-FFF2-40B4-BE49-F238E27FC236}">
                <a16:creationId xmlns:a16="http://schemas.microsoft.com/office/drawing/2014/main" id="{30C2F36A-31A1-422D-902A-D9648E1510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2"/>
          <a:stretch/>
        </p:blipFill>
        <p:spPr>
          <a:xfrm>
            <a:off x="6744552" y="1193307"/>
            <a:ext cx="1008789" cy="1038008"/>
          </a:xfrm>
          <a:prstGeom prst="rect">
            <a:avLst/>
          </a:prstGeom>
        </p:spPr>
      </p:pic>
      <p:pic>
        <p:nvPicPr>
          <p:cNvPr id="6" name="图片 17">
            <a:extLst>
              <a:ext uri="{FF2B5EF4-FFF2-40B4-BE49-F238E27FC236}">
                <a16:creationId xmlns:a16="http://schemas.microsoft.com/office/drawing/2014/main" id="{C2B6B32D-E555-4FA7-B1BF-32693409E7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33" b="42751"/>
          <a:stretch/>
        </p:blipFill>
        <p:spPr>
          <a:xfrm>
            <a:off x="5657395" y="1193306"/>
            <a:ext cx="1109334" cy="1038007"/>
          </a:xfrm>
          <a:prstGeom prst="rect">
            <a:avLst/>
          </a:prstGeom>
        </p:spPr>
      </p:pic>
      <p:pic>
        <p:nvPicPr>
          <p:cNvPr id="7" name="图片 24">
            <a:extLst>
              <a:ext uri="{FF2B5EF4-FFF2-40B4-BE49-F238E27FC236}">
                <a16:creationId xmlns:a16="http://schemas.microsoft.com/office/drawing/2014/main" id="{79AF2CC0-3AA5-45FF-8A19-DFF836CA05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7" t="26572" r="30944"/>
          <a:stretch/>
        </p:blipFill>
        <p:spPr>
          <a:xfrm>
            <a:off x="7753341" y="1193306"/>
            <a:ext cx="1199828" cy="1038008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6DB6DD4-CC6A-49DE-B62D-8EADD79743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62" y="2315413"/>
            <a:ext cx="2006032" cy="1075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D7307A-4939-46CC-9758-4C1570F5A8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6" b="47596"/>
          <a:stretch/>
        </p:blipFill>
        <p:spPr>
          <a:xfrm>
            <a:off x="7676488" y="2315413"/>
            <a:ext cx="343231" cy="1146011"/>
          </a:xfrm>
          <a:prstGeom prst="rect">
            <a:avLst/>
          </a:prstGeom>
        </p:spPr>
      </p:pic>
      <p:pic>
        <p:nvPicPr>
          <p:cNvPr id="10" name="内容占位符 7">
            <a:extLst>
              <a:ext uri="{FF2B5EF4-FFF2-40B4-BE49-F238E27FC236}">
                <a16:creationId xmlns:a16="http://schemas.microsoft.com/office/drawing/2014/main" id="{F1E5DA7C-96AA-4DE8-94FA-DE80EE7097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8" t="29731" r="37720" b="35646"/>
          <a:stretch/>
        </p:blipFill>
        <p:spPr>
          <a:xfrm>
            <a:off x="8062742" y="2315413"/>
            <a:ext cx="912382" cy="11460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EFCD46-6AC2-4BAA-BD1E-D9A1A91C0C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1900" y="3845153"/>
            <a:ext cx="3551274" cy="8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60A7-60C5-B77E-E7BB-1852A4C0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工作经历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F52B-C473-0E67-6856-E8CA33B3A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 </a:t>
            </a:r>
            <a:r>
              <a:rPr lang="en-US" altLang="zh-CN" b="1" dirty="0"/>
              <a:t>2023</a:t>
            </a:r>
            <a:r>
              <a:rPr lang="zh-CN" altLang="en-US" b="1" dirty="0"/>
              <a:t>暑假  十沣科技有限公司  </a:t>
            </a:r>
            <a:r>
              <a:rPr lang="en-US" altLang="zh-CN" b="1" dirty="0" err="1"/>
              <a:t>QFlux</a:t>
            </a:r>
            <a:r>
              <a:rPr lang="zh-CN" altLang="en-US" b="1" dirty="0"/>
              <a:t>研发实习生</a:t>
            </a:r>
            <a:endParaRPr lang="en-US" altLang="zh-CN" b="1" dirty="0"/>
          </a:p>
          <a:p>
            <a:pPr lvl="1"/>
            <a:r>
              <a:rPr lang="zh-CN" altLang="en-US" dirty="0"/>
              <a:t>从无到有搭建化学平衡模块，性能优于</a:t>
            </a:r>
            <a:r>
              <a:rPr lang="en-US" altLang="zh-CN" dirty="0"/>
              <a:t>Cantera</a:t>
            </a:r>
          </a:p>
          <a:p>
            <a:pPr lvl="1"/>
            <a:r>
              <a:rPr lang="en-CN" dirty="0"/>
              <a:t>搭建开发通用一维求解器模块</a:t>
            </a:r>
            <a:r>
              <a:rPr lang="zh-CN" altLang="en-US" dirty="0"/>
              <a:t>，通过测试</a:t>
            </a:r>
            <a:endParaRPr lang="en-US" altLang="zh-CN" dirty="0"/>
          </a:p>
          <a:p>
            <a:pPr lvl="1"/>
            <a:r>
              <a:rPr lang="en-CN" dirty="0"/>
              <a:t>从无到有开发小火焰面</a:t>
            </a:r>
            <a:r>
              <a:rPr lang="zh-CN" altLang="en-US" dirty="0"/>
              <a:t>（</a:t>
            </a:r>
            <a:r>
              <a:rPr lang="en-US" altLang="zh-CN" dirty="0" err="1"/>
              <a:t>Flamelet</a:t>
            </a:r>
            <a:r>
              <a:rPr lang="zh-CN" altLang="en-US" dirty="0"/>
              <a:t>）</a:t>
            </a:r>
            <a:r>
              <a:rPr lang="en-CN" dirty="0"/>
              <a:t>建表模块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44BF-BDDC-2D2C-DD42-8FA08268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C4C6F-B88D-57BF-4EC1-7FCE2390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9913" y="2034218"/>
            <a:ext cx="3342478" cy="310928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4D5E7D-C7AF-4F39-C051-F79FB0BAE59E}"/>
              </a:ext>
            </a:extLst>
          </p:cNvPr>
          <p:cNvGrpSpPr/>
          <p:nvPr/>
        </p:nvGrpSpPr>
        <p:grpSpPr>
          <a:xfrm>
            <a:off x="556190" y="2034218"/>
            <a:ext cx="4051591" cy="3038693"/>
            <a:chOff x="1849437" y="914401"/>
            <a:chExt cx="5445125" cy="408384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3F4F8-1117-BB02-CC58-1EA8E4010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437" y="914401"/>
              <a:ext cx="5445125" cy="40838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B3AF3A-9C2D-47DC-84C3-8051224468B0}"/>
                </a:ext>
              </a:extLst>
            </p:cNvPr>
            <p:cNvSpPr txBox="1"/>
            <p:nvPr/>
          </p:nvSpPr>
          <p:spPr>
            <a:xfrm>
              <a:off x="2282720" y="4348316"/>
              <a:ext cx="1269343" cy="37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H2_Konnov</a:t>
              </a:r>
              <a:endParaRPr lang="en-C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F680F0-6A37-E262-DDA5-C74B11055280}"/>
                </a:ext>
              </a:extLst>
            </p:cNvPr>
            <p:cNvSpPr txBox="1"/>
            <p:nvPr/>
          </p:nvSpPr>
          <p:spPr>
            <a:xfrm>
              <a:off x="3104649" y="4068619"/>
              <a:ext cx="924648" cy="37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DRM19</a:t>
              </a:r>
              <a:endParaRPr lang="en-C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95562E-E4F5-3A07-7C75-A9D42B8E5C10}"/>
                </a:ext>
              </a:extLst>
            </p:cNvPr>
            <p:cNvSpPr txBox="1"/>
            <p:nvPr/>
          </p:nvSpPr>
          <p:spPr>
            <a:xfrm>
              <a:off x="3898418" y="3824088"/>
              <a:ext cx="810467" cy="37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GRI30</a:t>
              </a:r>
              <a:endParaRPr lang="en-C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B6C86-FC3F-1092-9CE4-460F044B65E0}"/>
                </a:ext>
              </a:extLst>
            </p:cNvPr>
            <p:cNvSpPr txBox="1"/>
            <p:nvPr/>
          </p:nvSpPr>
          <p:spPr>
            <a:xfrm>
              <a:off x="4600723" y="3738320"/>
              <a:ext cx="855709" cy="37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USC-II</a:t>
              </a:r>
              <a:endParaRPr lang="en-C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666EFC-190B-A3BD-83D4-F8F5DEC63C68}"/>
                </a:ext>
              </a:extLst>
            </p:cNvPr>
            <p:cNvSpPr txBox="1"/>
            <p:nvPr/>
          </p:nvSpPr>
          <p:spPr>
            <a:xfrm>
              <a:off x="5985619" y="3290766"/>
              <a:ext cx="1140083" cy="37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LLNLv3.1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11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D073B82-B565-4698-B3F1-BC9032FC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576" y="3086100"/>
            <a:ext cx="2057400" cy="2057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3D7252E-964B-4717-8312-87039262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科研项目经历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939B-7DC8-493B-A4B5-F5558F878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 </a:t>
            </a:r>
            <a:r>
              <a:rPr lang="zh-CN" altLang="en-US" b="1" dirty="0"/>
              <a:t>相关科研项目</a:t>
            </a:r>
            <a:endParaRPr lang="en-US" altLang="zh-CN" b="1" dirty="0"/>
          </a:p>
          <a:p>
            <a:pPr lvl="1"/>
            <a:r>
              <a:rPr lang="zh-CN" altLang="en-US" dirty="0"/>
              <a:t>参与</a:t>
            </a:r>
            <a:r>
              <a:rPr lang="en-US" altLang="zh-CN" dirty="0"/>
              <a:t>《XX</a:t>
            </a:r>
            <a:r>
              <a:rPr lang="zh-CN" altLang="en-US" dirty="0"/>
              <a:t>湍流燃烧基础研究</a:t>
            </a:r>
            <a:r>
              <a:rPr lang="en-US" altLang="zh-CN" dirty="0"/>
              <a:t>》</a:t>
            </a:r>
            <a:r>
              <a:rPr lang="zh-CN" altLang="en-US" dirty="0"/>
              <a:t>重大研究计划集成项目（北大、浙大、西交、南航、</a:t>
            </a:r>
            <a:r>
              <a:rPr lang="en-US" altLang="zh-CN" dirty="0"/>
              <a:t>624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参与开发某</a:t>
            </a:r>
            <a:r>
              <a:rPr lang="en-US" altLang="zh-CN" dirty="0"/>
              <a:t>《 XX</a:t>
            </a:r>
            <a:r>
              <a:rPr lang="zh-CN" altLang="en-US" dirty="0"/>
              <a:t>软件仿真一期项目</a:t>
            </a:r>
            <a:r>
              <a:rPr lang="en-US" altLang="zh-CN" dirty="0"/>
              <a:t>》</a:t>
            </a:r>
            <a:r>
              <a:rPr lang="zh-CN" altLang="en-US" dirty="0"/>
              <a:t>燃烧模型与污染物子模块（顺义航发院）</a:t>
            </a:r>
            <a:endParaRPr lang="en-US" altLang="zh-CN" dirty="0"/>
          </a:p>
          <a:p>
            <a:pPr lvl="1"/>
            <a:r>
              <a:rPr lang="zh-CN" altLang="en-US" dirty="0"/>
              <a:t>参与开发某</a:t>
            </a:r>
            <a:r>
              <a:rPr lang="en-US" altLang="zh-CN" dirty="0"/>
              <a:t>《 XX</a:t>
            </a:r>
            <a:r>
              <a:rPr lang="zh-CN" altLang="en-US" dirty="0"/>
              <a:t>软件仿真二期项目</a:t>
            </a:r>
            <a:r>
              <a:rPr lang="en-US" altLang="zh-CN" dirty="0"/>
              <a:t>》</a:t>
            </a:r>
            <a:r>
              <a:rPr lang="zh-CN" altLang="en-US" dirty="0"/>
              <a:t>碳烟模块（顺义航发院）</a:t>
            </a:r>
            <a:endParaRPr lang="en-US" altLang="zh-CN" dirty="0"/>
          </a:p>
          <a:p>
            <a:pPr lvl="1"/>
            <a:r>
              <a:rPr lang="zh-CN" altLang="en-US" dirty="0"/>
              <a:t>参与开发工信部</a:t>
            </a:r>
            <a:r>
              <a:rPr lang="en-US" altLang="zh-CN" dirty="0"/>
              <a:t>《</a:t>
            </a:r>
            <a:r>
              <a:rPr lang="zh-CN" altLang="en-US" dirty="0"/>
              <a:t>民机发动机氢燃烧室</a:t>
            </a:r>
            <a:r>
              <a:rPr lang="en-US" altLang="zh-CN" dirty="0"/>
              <a:t>XX</a:t>
            </a:r>
            <a:r>
              <a:rPr lang="zh-CN" altLang="en-US" dirty="0"/>
              <a:t>项目</a:t>
            </a:r>
            <a:r>
              <a:rPr lang="en-US" altLang="zh-CN" dirty="0"/>
              <a:t>》</a:t>
            </a:r>
            <a:r>
              <a:rPr lang="zh-CN" altLang="en-US" dirty="0"/>
              <a:t>回火预测模块（</a:t>
            </a:r>
            <a:r>
              <a:rPr lang="en-US" altLang="zh-CN" dirty="0"/>
              <a:t>608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A967D0-B7ED-4594-9336-F0F405A0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9105E8E-35C2-4EE5-B5E7-BD6288ABE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0978" r="18081" b="27811"/>
          <a:stretch/>
        </p:blipFill>
        <p:spPr bwMode="auto">
          <a:xfrm>
            <a:off x="957968" y="3276040"/>
            <a:ext cx="1039701" cy="742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9FF47F-562C-4FC0-A0A7-3ECF86C38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2" t="22839" r="18610" b="25888"/>
          <a:stretch/>
        </p:blipFill>
        <p:spPr bwMode="auto">
          <a:xfrm>
            <a:off x="957968" y="4151923"/>
            <a:ext cx="1033865" cy="752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821D57-A869-439F-922A-D6E73CDEA2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-1812" r="-5694" b="1812"/>
          <a:stretch/>
        </p:blipFill>
        <p:spPr>
          <a:xfrm rot="16200000">
            <a:off x="1135337" y="2103350"/>
            <a:ext cx="679127" cy="15328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60FE05-1CB4-4851-9FAC-4B78E966D9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3"/>
          <a:stretch/>
        </p:blipFill>
        <p:spPr>
          <a:xfrm>
            <a:off x="6510895" y="3021951"/>
            <a:ext cx="1853021" cy="1184000"/>
          </a:xfrm>
          <a:prstGeom prst="rect">
            <a:avLst/>
          </a:prstGeom>
        </p:spPr>
      </p:pic>
      <p:pic>
        <p:nvPicPr>
          <p:cNvPr id="9" name="Picture 55">
            <a:extLst>
              <a:ext uri="{FF2B5EF4-FFF2-40B4-BE49-F238E27FC236}">
                <a16:creationId xmlns:a16="http://schemas.microsoft.com/office/drawing/2014/main" id="{8936986C-BC27-4955-864D-CA883AAAE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621" y="2405965"/>
            <a:ext cx="2793772" cy="870075"/>
          </a:xfrm>
          <a:prstGeom prst="rect">
            <a:avLst/>
          </a:prstGeom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336C6834-6717-4EDF-B5FD-A0A6388F700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723080" y="2470555"/>
            <a:ext cx="816066" cy="7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4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EC01-B42D-392F-E44C-DBCF482F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软件开发相关经历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0E00B-DF91-D213-0603-C47293F1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914401"/>
            <a:ext cx="8690776" cy="4086224"/>
          </a:xfrm>
        </p:spPr>
        <p:txBody>
          <a:bodyPr/>
          <a:lstStyle/>
          <a:p>
            <a:r>
              <a:rPr lang="zh-CN" altLang="en-US" sz="1600" dirty="0"/>
              <a:t> 相关课程</a:t>
            </a:r>
            <a:endParaRPr lang="en-US" altLang="zh-CN" sz="1600" dirty="0"/>
          </a:p>
          <a:p>
            <a:pPr lvl="1"/>
            <a:r>
              <a:rPr lang="zh-CN" altLang="en-US" sz="1400" dirty="0"/>
              <a:t>本科：计算机应用数学、程序设计基础、</a:t>
            </a:r>
            <a:r>
              <a:rPr lang="en-US" altLang="zh-CN" sz="1400" dirty="0"/>
              <a:t>VC++</a:t>
            </a:r>
            <a:r>
              <a:rPr lang="zh-CN" altLang="en-US" sz="1400" dirty="0"/>
              <a:t>面向对象与可视化程序设计、数据结构、软件工程、操作系统、面向计算机科学的离散数学</a:t>
            </a:r>
            <a:r>
              <a:rPr lang="en-US" altLang="zh-CN" sz="1400" dirty="0"/>
              <a:t>B</a:t>
            </a:r>
            <a:r>
              <a:rPr lang="zh-CN" altLang="en-US" sz="1400" dirty="0"/>
              <a:t>、</a:t>
            </a:r>
            <a:r>
              <a:rPr lang="en-US" altLang="zh-CN" sz="1400" dirty="0"/>
              <a:t> </a:t>
            </a:r>
            <a:r>
              <a:rPr lang="zh-CN" altLang="en-US" sz="1400" dirty="0"/>
              <a:t>计算机辅助设计技术基础</a:t>
            </a:r>
            <a:r>
              <a:rPr lang="en-US" altLang="zh-CN" sz="1400" dirty="0"/>
              <a:t> </a:t>
            </a:r>
            <a:r>
              <a:rPr lang="zh-CN" altLang="en-US" sz="1400" dirty="0"/>
              <a:t>、计算机组成原理 </a:t>
            </a:r>
            <a:r>
              <a:rPr lang="en-US" altLang="zh-CN" sz="1400" dirty="0"/>
              <a:t>...</a:t>
            </a:r>
          </a:p>
          <a:p>
            <a:pPr lvl="1"/>
            <a:r>
              <a:rPr lang="zh-CN" altLang="en-US" sz="1400" dirty="0"/>
              <a:t>博士：高等计算流体力学、湍流燃烧：理论和模型、计算机图形学、凸优化、高性能计算实验 </a:t>
            </a:r>
            <a:r>
              <a:rPr lang="en-US" altLang="zh-CN" sz="1400" dirty="0"/>
              <a:t>...</a:t>
            </a:r>
          </a:p>
          <a:p>
            <a:r>
              <a:rPr lang="zh-CN" altLang="en-US" sz="1600" dirty="0"/>
              <a:t> 软件使用</a:t>
            </a:r>
            <a:endParaRPr lang="en-US" altLang="zh-CN" sz="1600" dirty="0"/>
          </a:p>
          <a:p>
            <a:pPr lvl="1"/>
            <a:r>
              <a:rPr lang="en-US" altLang="zh-CN" sz="1400" dirty="0"/>
              <a:t>ICEM</a:t>
            </a:r>
            <a:r>
              <a:rPr lang="zh-CN" altLang="en-US" sz="1400" dirty="0"/>
              <a:t>（熟练）、</a:t>
            </a:r>
            <a:r>
              <a:rPr lang="en-US" altLang="zh-CN" sz="1400" dirty="0"/>
              <a:t>Pointwise</a:t>
            </a:r>
            <a:r>
              <a:rPr lang="zh-CN" altLang="en-US" sz="1400" dirty="0"/>
              <a:t>（入门）、</a:t>
            </a:r>
            <a:r>
              <a:rPr lang="en-US" altLang="zh-CN" sz="1400" dirty="0"/>
              <a:t>Gambit</a:t>
            </a:r>
            <a:r>
              <a:rPr lang="zh-CN" altLang="en-US" sz="1400" dirty="0"/>
              <a:t>（入门）、</a:t>
            </a:r>
            <a:r>
              <a:rPr lang="en-US" altLang="zh-CN" sz="1400" dirty="0"/>
              <a:t>Fluent</a:t>
            </a:r>
            <a:r>
              <a:rPr lang="zh-CN" altLang="en-US" sz="1400" dirty="0"/>
              <a:t>（熟练）、</a:t>
            </a:r>
            <a:r>
              <a:rPr lang="en-US" altLang="zh-CN" sz="1400" dirty="0"/>
              <a:t> </a:t>
            </a:r>
            <a:r>
              <a:rPr lang="en-US" altLang="zh-CN" sz="1400" dirty="0" err="1"/>
              <a:t>OpenFOAM</a:t>
            </a:r>
            <a:r>
              <a:rPr lang="zh-CN" altLang="en-US" sz="1400" dirty="0"/>
              <a:t>（熟练）</a:t>
            </a:r>
            <a:endParaRPr lang="en-US" altLang="zh-CN" sz="1400" dirty="0"/>
          </a:p>
          <a:p>
            <a:pPr lvl="1"/>
            <a:r>
              <a:rPr lang="en-US" altLang="zh-CN" sz="1400" dirty="0"/>
              <a:t>Chemkin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zh-CN" altLang="en-US" sz="1400" dirty="0"/>
              <a:t>熟练</a:t>
            </a:r>
            <a:r>
              <a:rPr lang="en-US" altLang="zh-CN" sz="1400" dirty="0"/>
              <a:t>)</a:t>
            </a:r>
            <a:r>
              <a:rPr lang="zh-CN" altLang="en-US" sz="1400" dirty="0"/>
              <a:t>、</a:t>
            </a:r>
            <a:r>
              <a:rPr lang="en-US" altLang="zh-CN" sz="1400" dirty="0"/>
              <a:t>Cantera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zh-CN" altLang="en-US" sz="1400" dirty="0"/>
              <a:t>熟练</a:t>
            </a:r>
            <a:r>
              <a:rPr lang="en-US" altLang="zh-CN" sz="1400" dirty="0"/>
              <a:t>) </a:t>
            </a:r>
            <a:r>
              <a:rPr lang="zh-CN" altLang="en-US" sz="1400" dirty="0"/>
              <a:t>、</a:t>
            </a:r>
            <a:r>
              <a:rPr lang="en-US" altLang="zh-CN" sz="1400" dirty="0"/>
              <a:t>Matlab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zh-CN" altLang="en-US" sz="1400" dirty="0"/>
              <a:t>熟练</a:t>
            </a:r>
            <a:r>
              <a:rPr lang="en-US" altLang="zh-CN" sz="1400" dirty="0"/>
              <a:t>)</a:t>
            </a:r>
            <a:r>
              <a:rPr lang="zh-CN" altLang="en-US" sz="1400" dirty="0"/>
              <a:t>、</a:t>
            </a:r>
            <a:r>
              <a:rPr lang="en-US" altLang="zh-CN" sz="1400" dirty="0"/>
              <a:t>Comsol</a:t>
            </a:r>
            <a:r>
              <a:rPr lang="zh-CN" altLang="en-US" sz="1400" dirty="0"/>
              <a:t>（入门）、</a:t>
            </a:r>
            <a:r>
              <a:rPr lang="en-US" altLang="zh-CN" sz="1400" dirty="0"/>
              <a:t> Converge</a:t>
            </a:r>
            <a:r>
              <a:rPr lang="zh-CN" altLang="en-US" sz="1400" dirty="0"/>
              <a:t>（入门）</a:t>
            </a:r>
            <a:endParaRPr lang="en-US" altLang="zh-CN" sz="1400" dirty="0"/>
          </a:p>
          <a:p>
            <a:r>
              <a:rPr lang="zh-CN" altLang="en-US" sz="1600" dirty="0"/>
              <a:t> 软件开发经历</a:t>
            </a:r>
            <a:endParaRPr lang="en-US" altLang="zh-CN" sz="1600" dirty="0"/>
          </a:p>
          <a:p>
            <a:pPr lvl="1"/>
            <a:r>
              <a:rPr lang="zh-CN" altLang="en-US" sz="1400" dirty="0"/>
              <a:t>课程代码开发（</a:t>
            </a:r>
            <a:r>
              <a:rPr lang="en-US" altLang="zh-CN" sz="1400" dirty="0"/>
              <a:t>C,</a:t>
            </a:r>
            <a:r>
              <a:rPr lang="zh-CN" altLang="en-US" sz="1400" dirty="0"/>
              <a:t> </a:t>
            </a:r>
            <a:r>
              <a:rPr lang="en-US" altLang="zh-CN" sz="1400" dirty="0"/>
              <a:t>C++,</a:t>
            </a:r>
            <a:r>
              <a:rPr lang="zh-CN" altLang="en-US" sz="1400" dirty="0"/>
              <a:t> </a:t>
            </a:r>
            <a:r>
              <a:rPr lang="en-US" altLang="zh-CN" sz="1400" dirty="0"/>
              <a:t>Python,</a:t>
            </a:r>
            <a:r>
              <a:rPr lang="zh-CN" altLang="en-US" sz="1400" dirty="0"/>
              <a:t> </a:t>
            </a:r>
            <a:r>
              <a:rPr lang="en-US" altLang="zh-CN" sz="1400" dirty="0"/>
              <a:t>Matlab,</a:t>
            </a:r>
            <a:r>
              <a:rPr lang="zh-CN" altLang="en-US" sz="1400" dirty="0"/>
              <a:t> </a:t>
            </a:r>
            <a:r>
              <a:rPr lang="en-US" altLang="zh-CN" sz="1400" dirty="0"/>
              <a:t>Java,</a:t>
            </a:r>
            <a:r>
              <a:rPr lang="zh-CN" altLang="en-US" sz="1400" dirty="0"/>
              <a:t> </a:t>
            </a:r>
            <a:r>
              <a:rPr lang="en-US" altLang="zh-CN" sz="1400" dirty="0"/>
              <a:t>Fortran,</a:t>
            </a:r>
            <a:r>
              <a:rPr lang="zh-CN" altLang="en-US" sz="1400" dirty="0"/>
              <a:t> </a:t>
            </a:r>
            <a:r>
              <a:rPr lang="en-US" altLang="zh-CN" sz="1400" dirty="0"/>
              <a:t>Verilog,</a:t>
            </a:r>
            <a:r>
              <a:rPr lang="zh-CN" altLang="en-US" sz="1400" dirty="0"/>
              <a:t> </a:t>
            </a:r>
            <a:r>
              <a:rPr lang="en-US" altLang="zh-CN" sz="1400" dirty="0"/>
              <a:t>...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zh-CN" altLang="en-US" sz="1400" dirty="0"/>
              <a:t>通用一维求解器开发（</a:t>
            </a:r>
            <a:r>
              <a:rPr lang="en-US" altLang="zh-CN" sz="1400" dirty="0"/>
              <a:t>C++</a:t>
            </a:r>
            <a:r>
              <a:rPr lang="zh-CN" altLang="en-US" sz="1400" dirty="0"/>
              <a:t>）；个人博客网站开发（</a:t>
            </a:r>
            <a:r>
              <a:rPr lang="en-US" altLang="zh-CN" sz="1400" dirty="0"/>
              <a:t>HTML,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Javascript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zh-CN" altLang="en-US" sz="1400" dirty="0"/>
              <a:t>为软件学院开发人脸</a:t>
            </a:r>
            <a:r>
              <a:rPr lang="en-US" altLang="zh-CN" sz="1400" dirty="0"/>
              <a:t>PPG</a:t>
            </a:r>
            <a:r>
              <a:rPr lang="zh-CN" altLang="en-US" sz="1400" dirty="0"/>
              <a:t>信号提取软件（</a:t>
            </a:r>
            <a:r>
              <a:rPr lang="en-US" altLang="zh-CN" sz="1400" dirty="0"/>
              <a:t>Python,</a:t>
            </a:r>
            <a:r>
              <a:rPr lang="zh-CN" altLang="en-US" sz="1400" dirty="0"/>
              <a:t> </a:t>
            </a:r>
            <a:r>
              <a:rPr lang="en-US" altLang="zh-CN" sz="1400" dirty="0"/>
              <a:t>Matlab</a:t>
            </a:r>
            <a:r>
              <a:rPr lang="zh-CN" altLang="en-US" sz="1400" dirty="0"/>
              <a:t>）；为某创业公司开发</a:t>
            </a:r>
            <a:r>
              <a:rPr lang="en-US" altLang="zh-CN" sz="1400" dirty="0"/>
              <a:t>API</a:t>
            </a:r>
            <a:r>
              <a:rPr lang="zh-CN" altLang="en-US" sz="1400" dirty="0"/>
              <a:t>后端（</a:t>
            </a:r>
            <a:r>
              <a:rPr lang="en-US" altLang="zh-CN" sz="1400" dirty="0"/>
              <a:t>Rust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en-CN" altLang="zh-CN" sz="1400" dirty="0"/>
              <a:t>Cantera</a:t>
            </a:r>
            <a:r>
              <a:rPr lang="zh-CN" altLang="en-CN" sz="1400" dirty="0"/>
              <a:t>中</a:t>
            </a:r>
            <a:r>
              <a:rPr lang="zh-CN" altLang="en-US" sz="1400" dirty="0"/>
              <a:t>实现真实气体状态方程（</a:t>
            </a:r>
            <a:r>
              <a:rPr lang="en-US" altLang="zh-CN" sz="1400" dirty="0"/>
              <a:t>C++</a:t>
            </a:r>
            <a:r>
              <a:rPr lang="zh-CN" altLang="en-US" sz="1400" dirty="0"/>
              <a:t>）；</a:t>
            </a:r>
            <a:r>
              <a:rPr lang="en-US" sz="1400" dirty="0" err="1"/>
              <a:t>为某公司实现机理参数优化软件</a:t>
            </a:r>
            <a:r>
              <a:rPr lang="zh-CN" altLang="en-US" sz="1400" dirty="0"/>
              <a:t>（</a:t>
            </a:r>
            <a:r>
              <a:rPr lang="en-US" altLang="zh-CN" sz="1400" dirty="0"/>
              <a:t>Julia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en-US" altLang="zh-CN" sz="1400" dirty="0"/>
              <a:t>Fluent</a:t>
            </a:r>
            <a:r>
              <a:rPr lang="zh-CN" altLang="en-US" sz="1400" dirty="0"/>
              <a:t> </a:t>
            </a:r>
            <a:r>
              <a:rPr lang="en-US" altLang="zh-CN" sz="1400" dirty="0"/>
              <a:t>UDF</a:t>
            </a:r>
            <a:r>
              <a:rPr lang="zh-CN" altLang="en-US" sz="1400" dirty="0"/>
              <a:t>添加</a:t>
            </a:r>
            <a:r>
              <a:rPr lang="en-US" altLang="zh-CN" sz="1400" dirty="0"/>
              <a:t>TPDF</a:t>
            </a:r>
            <a:r>
              <a:rPr lang="zh-CN" altLang="en-US" sz="1400" dirty="0"/>
              <a:t>混合模型（</a:t>
            </a:r>
            <a:r>
              <a:rPr lang="en-US" altLang="zh-CN" sz="1400" dirty="0"/>
              <a:t>C</a:t>
            </a:r>
            <a:r>
              <a:rPr lang="zh-CN" altLang="en-US" sz="1400" dirty="0"/>
              <a:t>）；</a:t>
            </a:r>
            <a:r>
              <a:rPr lang="en-US" altLang="zh-CN" sz="1400" dirty="0" err="1"/>
              <a:t>OpenFOAM</a:t>
            </a:r>
            <a:r>
              <a:rPr lang="zh-CN" altLang="en-US" sz="1400" dirty="0"/>
              <a:t>调试化学反应负载均衡（</a:t>
            </a:r>
            <a:r>
              <a:rPr lang="en-US" altLang="zh-CN" sz="1400" dirty="0"/>
              <a:t>C++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zh-CN" altLang="en-US" sz="1400" dirty="0"/>
              <a:t>为某软件项目实现燃烧模型、污染物模型、碳烟模型（</a:t>
            </a:r>
            <a:r>
              <a:rPr lang="en-US" altLang="zh-CN" sz="1400" dirty="0"/>
              <a:t>C++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r>
              <a:rPr lang="zh-CN" altLang="en-US" sz="1400" dirty="0"/>
              <a:t>为某国产软件实现化学平衡模块、小火焰面燃烧模型（</a:t>
            </a:r>
            <a:r>
              <a:rPr lang="en-US" altLang="zh-CN" sz="1400" dirty="0"/>
              <a:t>C++,</a:t>
            </a:r>
            <a:r>
              <a:rPr lang="zh-CN" altLang="en-US" sz="1400" dirty="0"/>
              <a:t> </a:t>
            </a:r>
            <a:r>
              <a:rPr lang="en-US" altLang="zh-CN" sz="1400" dirty="0"/>
              <a:t>Python</a:t>
            </a:r>
            <a:r>
              <a:rPr lang="zh-CN" altLang="en-US" sz="1400" dirty="0"/>
              <a:t>）</a:t>
            </a:r>
            <a:endParaRPr lang="en-US" altLang="zh-C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5C166-6F4E-C93C-C71C-4121AE0AF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63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3BF6F07-D0D1-422A-9BB4-6EEE35206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029" y="1942324"/>
            <a:ext cx="3136581" cy="178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32174-71DB-C315-0D0F-7997D78E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研究兴趣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42CF5-C08C-971C-B3F9-6C6A91990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 系统零部件优化</a:t>
            </a:r>
            <a:endParaRPr lang="en-US" altLang="zh-CN" b="1" dirty="0"/>
          </a:p>
          <a:p>
            <a:pPr lvl="1"/>
            <a:r>
              <a:rPr lang="zh-CN" altLang="en-US" dirty="0"/>
              <a:t>伴随 </a:t>
            </a:r>
            <a:r>
              <a:rPr lang="en-US" altLang="zh-CN" dirty="0"/>
              <a:t>(Adjoint) </a:t>
            </a:r>
            <a:r>
              <a:rPr lang="zh-CN" altLang="en-US" dirty="0"/>
              <a:t>优化</a:t>
            </a:r>
            <a:endParaRPr lang="en-US" altLang="zh-CN" dirty="0"/>
          </a:p>
          <a:p>
            <a:pPr lvl="1"/>
            <a:r>
              <a:rPr lang="zh-CN" altLang="en-US" dirty="0"/>
              <a:t>不确定性分析与 </a:t>
            </a:r>
            <a:r>
              <a:rPr lang="en-US" altLang="zh-CN" dirty="0"/>
              <a:t>Bayes </a:t>
            </a:r>
            <a:r>
              <a:rPr lang="zh-CN" altLang="en-US" dirty="0"/>
              <a:t>优化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zh-CN" altLang="en-US" b="1" dirty="0"/>
              <a:t> 机器学习数据挖掘</a:t>
            </a:r>
            <a:endParaRPr lang="en-US" altLang="zh-CN" b="1" dirty="0"/>
          </a:p>
          <a:p>
            <a:pPr lvl="1"/>
            <a:r>
              <a:rPr lang="zh-CN" altLang="en-US" dirty="0"/>
              <a:t>神经微分方程 </a:t>
            </a:r>
            <a:r>
              <a:rPr lang="en-US" altLang="zh-CN" dirty="0"/>
              <a:t>(Neural</a:t>
            </a:r>
            <a:r>
              <a:rPr lang="zh-CN" altLang="en-US" dirty="0"/>
              <a:t> </a:t>
            </a:r>
            <a:r>
              <a:rPr lang="en-US" altLang="zh-CN" dirty="0"/>
              <a:t>ODE)</a:t>
            </a:r>
            <a:endParaRPr lang="en-US" dirty="0"/>
          </a:p>
          <a:p>
            <a:pPr lvl="1"/>
            <a:r>
              <a:rPr lang="zh-CN" altLang="en-US" dirty="0"/>
              <a:t>物理约束的神经网络 </a:t>
            </a:r>
            <a:r>
              <a:rPr lang="en-US" altLang="zh-CN" dirty="0"/>
              <a:t>(PINN)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zh-CN" altLang="en-US" b="1" dirty="0"/>
              <a:t> 高保真数值模拟</a:t>
            </a:r>
            <a:endParaRPr lang="en-US" altLang="zh-CN" b="1" dirty="0"/>
          </a:p>
          <a:p>
            <a:pPr lvl="1"/>
            <a:r>
              <a:rPr lang="zh-CN" altLang="en-US" dirty="0"/>
              <a:t>输运概率密度函数方法 </a:t>
            </a:r>
            <a:r>
              <a:rPr lang="en-US" altLang="zh-CN" dirty="0"/>
              <a:t>(TPDF)</a:t>
            </a:r>
            <a:endParaRPr lang="en-US" dirty="0"/>
          </a:p>
          <a:p>
            <a:pPr lvl="1"/>
            <a:r>
              <a:rPr lang="zh-CN" altLang="en-US" dirty="0"/>
              <a:t>直接数值模拟 </a:t>
            </a:r>
            <a:r>
              <a:rPr lang="en-US" altLang="zh-CN" dirty="0"/>
              <a:t>(DNS)</a:t>
            </a:r>
            <a:r>
              <a:rPr lang="zh-CN" altLang="en-US" dirty="0"/>
              <a:t> 优化模型参数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zh-CN" altLang="en-US" b="1" dirty="0"/>
              <a:t> 在线监测与控制 </a:t>
            </a:r>
            <a:endParaRPr lang="en-US" altLang="zh-CN" b="1" dirty="0"/>
          </a:p>
          <a:p>
            <a:pPr lvl="1"/>
            <a:r>
              <a:rPr lang="zh-CN" altLang="en-US" dirty="0"/>
              <a:t>图像语义分割与追踪</a:t>
            </a:r>
            <a:endParaRPr lang="en-US" dirty="0"/>
          </a:p>
          <a:p>
            <a:pPr lvl="1"/>
            <a:r>
              <a:rPr lang="zh-CN" altLang="en-US" dirty="0"/>
              <a:t>数据重建、模态分析等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5645D-0100-302B-13F3-7C3EF8B4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139C-0F5B-459F-BD65-9CBA1D2D28B2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3774D-73DF-468A-B947-82BFDE7277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92" y="3870378"/>
            <a:ext cx="963534" cy="1030411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BF93C5D-A1D7-4A52-8870-AC13407E89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02" y="3870378"/>
            <a:ext cx="963534" cy="1030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46A491-7BC5-4C6D-9379-21A13D0011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84" y="3868564"/>
            <a:ext cx="963534" cy="1032225"/>
          </a:xfrm>
          <a:prstGeom prst="rect">
            <a:avLst/>
          </a:prstGeom>
        </p:spPr>
      </p:pic>
      <p:pic>
        <p:nvPicPr>
          <p:cNvPr id="9" name="Output_ppt">
            <a:hlinkClick r:id="" action="ppaction://media"/>
            <a:extLst>
              <a:ext uri="{FF2B5EF4-FFF2-40B4-BE49-F238E27FC236}">
                <a16:creationId xmlns:a16="http://schemas.microsoft.com/office/drawing/2014/main" id="{31E5EFA9-DBDC-473F-AF88-4193479DFC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9983" t="7573" r="12814" b="4019"/>
          <a:stretch/>
        </p:blipFill>
        <p:spPr>
          <a:xfrm>
            <a:off x="7152691" y="2900699"/>
            <a:ext cx="1126919" cy="9678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B3F6789-ABC9-441B-BD67-582FCC8FC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4292" y="2967768"/>
            <a:ext cx="1998444" cy="82771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18285B8-D5C9-4DC5-9B92-2CF5860F72F9}"/>
              </a:ext>
            </a:extLst>
          </p:cNvPr>
          <p:cNvSpPr txBox="1"/>
          <p:nvPr/>
        </p:nvSpPr>
        <p:spPr>
          <a:xfrm>
            <a:off x="5105666" y="2924622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熄火</a:t>
            </a:r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再燃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C178B68-8CDC-443B-A111-FE246045D8E1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" b="36085"/>
          <a:stretch/>
        </p:blipFill>
        <p:spPr bwMode="auto">
          <a:xfrm>
            <a:off x="5174292" y="809103"/>
            <a:ext cx="2923578" cy="109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F665E95-6FFB-48AE-A925-7A1348618B03}"/>
              </a:ext>
            </a:extLst>
          </p:cNvPr>
          <p:cNvSpPr txBox="1"/>
          <p:nvPr/>
        </p:nvSpPr>
        <p:spPr>
          <a:xfrm>
            <a:off x="7217834" y="291246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D72818-89C3-4A26-BC22-CD73F98E51D2}"/>
              </a:ext>
            </a:extLst>
          </p:cNvPr>
          <p:cNvSpPr txBox="1"/>
          <p:nvPr/>
        </p:nvSpPr>
        <p:spPr>
          <a:xfrm>
            <a:off x="5110297" y="38160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原始数据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F1B3CE-2F65-4B5F-876B-E88CC7D2D100}"/>
              </a:ext>
            </a:extLst>
          </p:cNvPr>
          <p:cNvSpPr txBox="1"/>
          <p:nvPr/>
        </p:nvSpPr>
        <p:spPr>
          <a:xfrm>
            <a:off x="6135258" y="381098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手动分割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F91644-8618-4BBF-A871-AD6C8F9290F6}"/>
              </a:ext>
            </a:extLst>
          </p:cNvPr>
          <p:cNvSpPr txBox="1"/>
          <p:nvPr/>
        </p:nvSpPr>
        <p:spPr>
          <a:xfrm>
            <a:off x="7165021" y="381098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自动识别</a:t>
            </a:r>
          </a:p>
        </p:txBody>
      </p:sp>
    </p:spTree>
    <p:extLst>
      <p:ext uri="{BB962C8B-B14F-4D97-AF65-F5344CB8AC3E}">
        <p14:creationId xmlns:p14="http://schemas.microsoft.com/office/powerpoint/2010/main" val="62052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Nippon">
      <a:dk1>
        <a:srgbClr val="113285"/>
      </a:dk1>
      <a:lt1>
        <a:srgbClr val="FFFFFF"/>
      </a:lt1>
      <a:dk2>
        <a:srgbClr val="B19693"/>
      </a:dk2>
      <a:lt2>
        <a:srgbClr val="B4DCFA"/>
      </a:lt2>
      <a:accent1>
        <a:srgbClr val="113285"/>
      </a:accent1>
      <a:accent2>
        <a:srgbClr val="0089A7"/>
      </a:accent2>
      <a:accent3>
        <a:srgbClr val="91AD70"/>
      </a:accent3>
      <a:accent4>
        <a:srgbClr val="FBE251"/>
      </a:accent4>
      <a:accent5>
        <a:srgbClr val="F75C2F"/>
      </a:accent5>
      <a:accent6>
        <a:srgbClr val="E03C8A"/>
      </a:accent6>
      <a:hlink>
        <a:srgbClr val="E03C8A"/>
      </a:hlink>
      <a:folHlink>
        <a:srgbClr val="0089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9472F46B-B322-5840-BBAB-BEDDF90E2217}" vid="{065F6C63-D15E-754F-951C-646BFC82DD0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78211</TotalTime>
  <Words>2844</Words>
  <Application>Microsoft Macintosh PowerPoint</Application>
  <PresentationFormat>On-screen Show (16:9)</PresentationFormat>
  <Paragraphs>370</Paragraphs>
  <Slides>24</Slides>
  <Notes>13</Notes>
  <HiddenSlides>1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等线</vt:lpstr>
      <vt:lpstr>微软雅黑</vt:lpstr>
      <vt:lpstr>黑体</vt:lpstr>
      <vt:lpstr>宋体</vt:lpstr>
      <vt:lpstr>Arial</vt:lpstr>
      <vt:lpstr>Calibri</vt:lpstr>
      <vt:lpstr>Calibri Light</vt:lpstr>
      <vt:lpstr>Cambria Math</vt:lpstr>
      <vt:lpstr>Times</vt:lpstr>
      <vt:lpstr>Times New Roman</vt:lpstr>
      <vt:lpstr>Verdana</vt:lpstr>
      <vt:lpstr>Wingdings</vt:lpstr>
      <vt:lpstr>Office Theme</vt:lpstr>
      <vt:lpstr>PowerPoint Presentation</vt:lpstr>
      <vt:lpstr>个人信息</vt:lpstr>
      <vt:lpstr>教育经历</vt:lpstr>
      <vt:lpstr>科创兴趣团队</vt:lpstr>
      <vt:lpstr>工作经历</vt:lpstr>
      <vt:lpstr>工作经历</vt:lpstr>
      <vt:lpstr>科研项目经历</vt:lpstr>
      <vt:lpstr>软件开发相关经历</vt:lpstr>
      <vt:lpstr>研究兴趣</vt:lpstr>
      <vt:lpstr>动力学系统不确定性分析</vt:lpstr>
      <vt:lpstr>动力学系统不确定性分析</vt:lpstr>
      <vt:lpstr>动力学系统不确定性分析</vt:lpstr>
      <vt:lpstr>湍流燃烧小尺度混合建模</vt:lpstr>
      <vt:lpstr>湍流燃烧小尺度混合建模</vt:lpstr>
      <vt:lpstr>湍流燃烧小尺度混合建模</vt:lpstr>
      <vt:lpstr>基于神经微分方程的反应流系统优化</vt:lpstr>
      <vt:lpstr>基于神经微分方程的反应流系统优化</vt:lpstr>
      <vt:lpstr>基于神经微分方程的反应流系统优化</vt:lpstr>
      <vt:lpstr>基于神经微分方程的反应流系统优化</vt:lpstr>
      <vt:lpstr>其他科研相关工作</vt:lpstr>
      <vt:lpstr>成果与荣誉</vt:lpstr>
      <vt:lpstr>成果与荣誉</vt:lpstr>
      <vt:lpstr>PowerPoint Presentation</vt:lpstr>
      <vt:lpstr>基于神经微分方程的反应流系统优化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苏星宇</dc:creator>
  <cp:lastModifiedBy>Xingyu Su</cp:lastModifiedBy>
  <cp:revision>992</cp:revision>
  <cp:lastPrinted>2017-06-21T00:37:10Z</cp:lastPrinted>
  <dcterms:created xsi:type="dcterms:W3CDTF">2021-08-20T10:05:26Z</dcterms:created>
  <dcterms:modified xsi:type="dcterms:W3CDTF">2023-09-26T00:33:05Z</dcterms:modified>
</cp:coreProperties>
</file>